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.jpg" ContentType="image/jpg"/>
  <Override PartName="/ppt/media/image14.jpg" ContentType="image/jpg"/>
  <Override PartName="/ppt/media/image16.jpg" ContentType="image/jpg"/>
  <Override PartName="/ppt/notesSlides/notesSlide7.xml" ContentType="application/vnd.openxmlformats-officedocument.presentationml.notesSlide+xml"/>
  <Override PartName="/ppt/media/image48.jpg" ContentType="image/jpg"/>
  <Override PartName="/ppt/notesSlides/notesSlide8.xml" ContentType="application/vnd.openxmlformats-officedocument.presentationml.notesSlide+xml"/>
  <Override PartName="/ppt/media/image5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4" r:id="rId6"/>
    <p:sldId id="307" r:id="rId7"/>
    <p:sldId id="262" r:id="rId8"/>
    <p:sldId id="308" r:id="rId9"/>
    <p:sldId id="268" r:id="rId10"/>
    <p:sldId id="269" r:id="rId11"/>
    <p:sldId id="267" r:id="rId12"/>
    <p:sldId id="270" r:id="rId13"/>
    <p:sldId id="271" r:id="rId14"/>
    <p:sldId id="272" r:id="rId15"/>
    <p:sldId id="273" r:id="rId16"/>
    <p:sldId id="304" r:id="rId17"/>
    <p:sldId id="274" r:id="rId18"/>
    <p:sldId id="279" r:id="rId19"/>
    <p:sldId id="299" r:id="rId20"/>
    <p:sldId id="280" r:id="rId21"/>
    <p:sldId id="281" r:id="rId22"/>
    <p:sldId id="282" r:id="rId23"/>
    <p:sldId id="286" r:id="rId24"/>
    <p:sldId id="288" r:id="rId25"/>
    <p:sldId id="289" r:id="rId26"/>
    <p:sldId id="313" r:id="rId27"/>
    <p:sldId id="309" r:id="rId28"/>
    <p:sldId id="310" r:id="rId29"/>
    <p:sldId id="311" r:id="rId30"/>
    <p:sldId id="312" r:id="rId31"/>
    <p:sldId id="314" r:id="rId32"/>
    <p:sldId id="316" r:id="rId33"/>
    <p:sldId id="315" r:id="rId34"/>
    <p:sldId id="293" r:id="rId35"/>
    <p:sldId id="317" r:id="rId36"/>
    <p:sldId id="284" r:id="rId37"/>
    <p:sldId id="306" r:id="rId38"/>
    <p:sldId id="297" r:id="rId39"/>
    <p:sldId id="305" r:id="rId40"/>
    <p:sldId id="302" r:id="rId41"/>
    <p:sldId id="290" r:id="rId42"/>
    <p:sldId id="298" r:id="rId43"/>
    <p:sldId id="291" r:id="rId44"/>
    <p:sldId id="283" r:id="rId45"/>
    <p:sldId id="303" r:id="rId46"/>
    <p:sldId id="318" r:id="rId47"/>
    <p:sldId id="319" r:id="rId48"/>
    <p:sldId id="296" r:id="rId4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AEC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94737" autoAdjust="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03BC3-4B07-4587-9405-1BCE790F1D99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52107-F5CE-4E74-B303-54FEC13B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3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Min. height for bonus 9000 ft Bonus period dates 1 December to 31 March inclusive Association sponsored awards No Association Awards at this time Association Manager Matt </a:t>
            </a:r>
            <a:r>
              <a:rPr lang="en-US" dirty="0" err="1"/>
              <a:t>Schnizer</a:t>
            </a:r>
            <a:r>
              <a:rPr lang="en-US" dirty="0"/>
              <a:t> - K0MOS k0mos@schnizer.com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4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license class can participate…..  2 of our Colorado Mountain Goats have done VHF/UHF only for 1,000 points!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6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talk more on these tools/links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0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0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52107-F5CE-4E74-B303-54FEC13B0C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0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0101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503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FB78D-40AC-5DC8-9D37-7977B6D4E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107" y="0"/>
            <a:ext cx="1066893" cy="10668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0101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2670" y="1217598"/>
            <a:ext cx="2315210" cy="4418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rgbClr val="1D1C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75553" y="1211764"/>
            <a:ext cx="2757804" cy="419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rgbClr val="0505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0101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1048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01010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7028" y="2446787"/>
            <a:ext cx="4396740" cy="357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0503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E7BB91-97BB-BE1F-5AD7-F2EC20A39D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77108" y="0"/>
            <a:ext cx="1066892" cy="10668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ta.org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0c-sota.org/" TargetMode="External"/><Relationship Id="rId5" Type="http://schemas.openxmlformats.org/officeDocument/2006/relationships/hyperlink" Target="https://www.sotadata.org.uk/en/" TargetMode="External"/><Relationship Id="rId4" Type="http://schemas.openxmlformats.org/officeDocument/2006/relationships/hyperlink" Target="http://www.sotawatch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sotamaps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gaiagps.com/" TargetMode="Externa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tadata.org.uk/e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groups.yahoo.com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0c-sota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ta.org.uk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461179-3075-4F63-81ED-6840C53AD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4" y="2267574"/>
            <a:ext cx="8444179" cy="420915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964" y="4506236"/>
            <a:ext cx="0" cy="2316480"/>
          </a:xfrm>
          <a:custGeom>
            <a:avLst/>
            <a:gdLst/>
            <a:ahLst/>
            <a:cxnLst/>
            <a:rect l="l" t="t" r="r" b="b"/>
            <a:pathLst>
              <a:path h="2316479">
                <a:moveTo>
                  <a:pt x="0" y="2315859"/>
                </a:moveTo>
                <a:lnTo>
                  <a:pt x="0" y="0"/>
                </a:lnTo>
              </a:path>
            </a:pathLst>
          </a:custGeom>
          <a:ln w="89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64" y="1974949"/>
            <a:ext cx="0" cy="2226310"/>
          </a:xfrm>
          <a:custGeom>
            <a:avLst/>
            <a:gdLst/>
            <a:ahLst/>
            <a:cxnLst/>
            <a:rect l="l" t="t" r="r" b="b"/>
            <a:pathLst>
              <a:path h="2226310">
                <a:moveTo>
                  <a:pt x="0" y="2226096"/>
                </a:moveTo>
                <a:lnTo>
                  <a:pt x="0" y="0"/>
                </a:lnTo>
              </a:path>
            </a:pathLst>
          </a:custGeom>
          <a:ln w="89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9200" y="2183573"/>
            <a:ext cx="6875145" cy="910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00" spc="55" dirty="0">
                <a:solidFill>
                  <a:srgbClr val="BD0508"/>
                </a:solidFill>
              </a:rPr>
              <a:t>Summits</a:t>
            </a:r>
            <a:r>
              <a:rPr sz="5800" spc="430" dirty="0">
                <a:solidFill>
                  <a:srgbClr val="BD0508"/>
                </a:solidFill>
              </a:rPr>
              <a:t> </a:t>
            </a:r>
            <a:r>
              <a:rPr sz="5800" spc="150" dirty="0">
                <a:solidFill>
                  <a:srgbClr val="BD0508"/>
                </a:solidFill>
              </a:rPr>
              <a:t>On</a:t>
            </a:r>
            <a:r>
              <a:rPr sz="5800" spc="70" dirty="0">
                <a:solidFill>
                  <a:srgbClr val="BD0508"/>
                </a:solidFill>
              </a:rPr>
              <a:t> </a:t>
            </a:r>
            <a:r>
              <a:rPr sz="5800" spc="95" dirty="0">
                <a:solidFill>
                  <a:srgbClr val="BD0508"/>
                </a:solidFill>
              </a:rPr>
              <a:t>The</a:t>
            </a:r>
            <a:r>
              <a:rPr sz="5800" spc="285" dirty="0">
                <a:solidFill>
                  <a:srgbClr val="BD0508"/>
                </a:solidFill>
              </a:rPr>
              <a:t> </a:t>
            </a:r>
            <a:r>
              <a:rPr sz="5800" spc="-60" dirty="0">
                <a:solidFill>
                  <a:srgbClr val="BD0508"/>
                </a:solidFill>
              </a:rPr>
              <a:t>Air</a:t>
            </a:r>
            <a:endParaRPr sz="5800" dirty="0"/>
          </a:p>
        </p:txBody>
      </p:sp>
      <p:sp>
        <p:nvSpPr>
          <p:cNvPr id="7" name="object 7"/>
          <p:cNvSpPr txBox="1"/>
          <p:nvPr/>
        </p:nvSpPr>
        <p:spPr>
          <a:xfrm>
            <a:off x="1447800" y="2895601"/>
            <a:ext cx="6364074" cy="3508589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2300" spc="55" dirty="0">
                <a:solidFill>
                  <a:srgbClr val="3B3475"/>
                </a:solidFill>
                <a:latin typeface="Arial"/>
                <a:cs typeface="Arial"/>
              </a:rPr>
              <a:t>Mountain</a:t>
            </a:r>
            <a:r>
              <a:rPr sz="2300" spc="-15" dirty="0">
                <a:solidFill>
                  <a:srgbClr val="3B3475"/>
                </a:solidFill>
                <a:latin typeface="Arial"/>
                <a:cs typeface="Arial"/>
              </a:rPr>
              <a:t> </a:t>
            </a:r>
            <a:r>
              <a:rPr sz="2300" spc="-5" dirty="0">
                <a:solidFill>
                  <a:srgbClr val="3B3475"/>
                </a:solidFill>
                <a:latin typeface="Arial"/>
                <a:cs typeface="Arial"/>
              </a:rPr>
              <a:t>Top</a:t>
            </a:r>
            <a:r>
              <a:rPr sz="2300" spc="-95" dirty="0">
                <a:solidFill>
                  <a:srgbClr val="3B3475"/>
                </a:solidFill>
                <a:latin typeface="Arial"/>
                <a:cs typeface="Arial"/>
              </a:rPr>
              <a:t> </a:t>
            </a:r>
            <a:r>
              <a:rPr sz="2300" spc="25" dirty="0">
                <a:solidFill>
                  <a:srgbClr val="3B3475"/>
                </a:solidFill>
                <a:latin typeface="Arial"/>
                <a:cs typeface="Arial"/>
              </a:rPr>
              <a:t>Activations</a:t>
            </a:r>
            <a:r>
              <a:rPr sz="2300" spc="195" dirty="0">
                <a:solidFill>
                  <a:srgbClr val="3B3475"/>
                </a:solidFill>
                <a:latin typeface="Arial"/>
                <a:cs typeface="Arial"/>
              </a:rPr>
              <a:t> </a:t>
            </a:r>
            <a:r>
              <a:rPr sz="2300" spc="70" dirty="0">
                <a:solidFill>
                  <a:srgbClr val="3B3475"/>
                </a:solidFill>
                <a:latin typeface="Arial"/>
                <a:cs typeface="Arial"/>
              </a:rPr>
              <a:t>and</a:t>
            </a:r>
            <a:r>
              <a:rPr sz="2300" spc="-110" dirty="0">
                <a:solidFill>
                  <a:srgbClr val="3B3475"/>
                </a:solidFill>
                <a:latin typeface="Arial"/>
                <a:cs typeface="Arial"/>
              </a:rPr>
              <a:t> </a:t>
            </a:r>
            <a:r>
              <a:rPr sz="2300" spc="30" dirty="0">
                <a:solidFill>
                  <a:srgbClr val="3B3475"/>
                </a:solidFill>
                <a:latin typeface="Arial"/>
                <a:cs typeface="Arial"/>
              </a:rPr>
              <a:t>Amateur</a:t>
            </a:r>
            <a:r>
              <a:rPr sz="2300" spc="185" dirty="0">
                <a:solidFill>
                  <a:srgbClr val="3B347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3B3475"/>
                </a:solidFill>
                <a:latin typeface="Arial"/>
                <a:cs typeface="Arial"/>
              </a:rPr>
              <a:t>Radio</a:t>
            </a:r>
            <a:endParaRPr sz="2300" dirty="0"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endParaRPr lang="en-US" sz="1950" spc="25" dirty="0">
              <a:solidFill>
                <a:srgbClr val="0A1A46"/>
              </a:solidFill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endParaRPr lang="en-US" sz="1950" spc="25" dirty="0">
              <a:solidFill>
                <a:srgbClr val="0A1A46"/>
              </a:solidFill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endParaRPr lang="en-US" sz="1950" spc="25" dirty="0">
              <a:solidFill>
                <a:srgbClr val="0A1A46"/>
              </a:solidFill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endParaRPr lang="en-US" sz="1950" spc="25" dirty="0">
              <a:solidFill>
                <a:srgbClr val="0A1A46"/>
              </a:solidFill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endParaRPr lang="en-US" sz="1950" spc="25" dirty="0">
              <a:solidFill>
                <a:srgbClr val="0A1A46"/>
              </a:solidFill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endParaRPr lang="en-US" sz="1950" spc="25" dirty="0">
              <a:solidFill>
                <a:srgbClr val="0A1A46"/>
              </a:solidFill>
              <a:latin typeface="Arial"/>
              <a:cs typeface="Arial"/>
            </a:endParaRPr>
          </a:p>
          <a:p>
            <a:pPr marR="324485" algn="ctr">
              <a:lnSpc>
                <a:spcPct val="100000"/>
              </a:lnSpc>
              <a:spcBef>
                <a:spcPts val="560"/>
              </a:spcBef>
            </a:pPr>
            <a:r>
              <a:rPr sz="1950" spc="25" dirty="0">
                <a:solidFill>
                  <a:srgbClr val="0A1A46"/>
                </a:solidFill>
                <a:latin typeface="Arial"/>
                <a:cs typeface="Arial"/>
              </a:rPr>
              <a:t>Presented</a:t>
            </a:r>
            <a:r>
              <a:rPr sz="1950" spc="-100" dirty="0">
                <a:solidFill>
                  <a:srgbClr val="0A1A46"/>
                </a:solidFill>
                <a:latin typeface="Arial"/>
                <a:cs typeface="Arial"/>
              </a:rPr>
              <a:t> </a:t>
            </a:r>
            <a:r>
              <a:rPr sz="1950" spc="55" dirty="0">
                <a:solidFill>
                  <a:srgbClr val="212B49"/>
                </a:solidFill>
                <a:latin typeface="Arial"/>
                <a:cs typeface="Arial"/>
              </a:rPr>
              <a:t>by</a:t>
            </a:r>
            <a:r>
              <a:rPr sz="1950" spc="55" dirty="0">
                <a:solidFill>
                  <a:srgbClr val="282A2D"/>
                </a:solidFill>
                <a:latin typeface="Arial"/>
                <a:cs typeface="Arial"/>
              </a:rPr>
              <a:t>:</a:t>
            </a:r>
            <a:endParaRPr sz="1950" dirty="0">
              <a:latin typeface="Arial"/>
              <a:cs typeface="Arial"/>
            </a:endParaRPr>
          </a:p>
          <a:p>
            <a:pPr marL="654685" marR="1002665" indent="4445" algn="ctr">
              <a:lnSpc>
                <a:spcPts val="3390"/>
              </a:lnSpc>
              <a:spcBef>
                <a:spcPts val="80"/>
              </a:spcBef>
              <a:tabLst>
                <a:tab pos="2910840" algn="l"/>
                <a:tab pos="3804285" algn="l"/>
              </a:tabLst>
            </a:pPr>
            <a:r>
              <a:rPr lang="en-US" sz="2700" spc="40" dirty="0">
                <a:solidFill>
                  <a:srgbClr val="0A1A46"/>
                </a:solidFill>
                <a:latin typeface="Arial"/>
                <a:cs typeface="Arial"/>
              </a:rPr>
              <a:t>Scott Bastian</a:t>
            </a:r>
            <a:r>
              <a:rPr sz="2700" spc="25" dirty="0">
                <a:solidFill>
                  <a:srgbClr val="0A1A46"/>
                </a:solidFill>
                <a:latin typeface="Arial"/>
                <a:cs typeface="Arial"/>
              </a:rPr>
              <a:t>-	</a:t>
            </a:r>
            <a:r>
              <a:rPr lang="en-US" sz="2700" spc="50" dirty="0">
                <a:solidFill>
                  <a:srgbClr val="0A1A46"/>
                </a:solidFill>
                <a:latin typeface="Arial"/>
                <a:cs typeface="Arial"/>
              </a:rPr>
              <a:t>AK6Q</a:t>
            </a:r>
            <a:endParaRPr sz="2700" dirty="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EB4BA7-BE55-9A33-A55F-3C6CEAB73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9415"/>
            <a:ext cx="2133597" cy="2133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B13BB7-7D6C-70E6-0623-B45C4734F51D}"/>
              </a:ext>
            </a:extLst>
          </p:cNvPr>
          <p:cNvSpPr txBox="1"/>
          <p:nvPr/>
        </p:nvSpPr>
        <p:spPr>
          <a:xfrm>
            <a:off x="457200" y="6053956"/>
            <a:ext cx="2195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Catalina Island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71F2301-43B7-42EE-AFA0-DD9B9D84D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5344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53BD80-0663-4572-B8A8-A1F1A2935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1" y="340549"/>
            <a:ext cx="8842337" cy="648182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819" y="340549"/>
            <a:ext cx="64960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1" spc="-150" dirty="0">
                <a:solidFill>
                  <a:schemeClr val="bg1"/>
                </a:solidFill>
                <a:latin typeface="Arial"/>
                <a:cs typeface="Arial"/>
              </a:rPr>
              <a:t>Selected</a:t>
            </a:r>
            <a:r>
              <a:rPr sz="4000" b="1" spc="3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000" b="1" spc="-75" dirty="0">
                <a:solidFill>
                  <a:schemeClr val="bg1"/>
                </a:solidFill>
                <a:latin typeface="Arial"/>
                <a:cs typeface="Arial"/>
              </a:rPr>
              <a:t>SOTA</a:t>
            </a:r>
            <a:r>
              <a:rPr sz="4000" b="1" spc="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000" b="1" spc="-235" dirty="0">
                <a:solidFill>
                  <a:schemeClr val="bg1"/>
                </a:solidFill>
                <a:latin typeface="Arial"/>
                <a:cs typeface="Arial"/>
              </a:rPr>
              <a:t>Associations</a:t>
            </a:r>
            <a:endParaRPr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3"/>
          </p:nvPr>
        </p:nvSpPr>
        <p:spPr>
          <a:xfrm>
            <a:off x="4953000" y="2514600"/>
            <a:ext cx="2757804" cy="322844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6" algn="ctr">
              <a:lnSpc>
                <a:spcPct val="100000"/>
              </a:lnSpc>
              <a:spcBef>
                <a:spcPts val="100"/>
              </a:spcBef>
              <a:tabLst>
                <a:tab pos="255270" algn="l"/>
                <a:tab pos="255904" algn="l"/>
              </a:tabLst>
            </a:pPr>
            <a:r>
              <a:rPr lang="en-US" sz="1800" b="1" spc="95" dirty="0">
                <a:solidFill>
                  <a:schemeClr val="bg1"/>
                </a:solidFill>
              </a:rPr>
              <a:t>Some of the US Associations</a:t>
            </a:r>
          </a:p>
          <a:p>
            <a:pPr marL="12066" algn="ctr">
              <a:lnSpc>
                <a:spcPct val="100000"/>
              </a:lnSpc>
              <a:spcBef>
                <a:spcPts val="100"/>
              </a:spcBef>
              <a:tabLst>
                <a:tab pos="255270" algn="l"/>
                <a:tab pos="255904" algn="l"/>
              </a:tabLst>
            </a:pPr>
            <a:endParaRPr lang="en-US" sz="1800" b="1" spc="95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6">
              <a:spcBef>
                <a:spcPts val="100"/>
              </a:spcBef>
              <a:tabLst>
                <a:tab pos="255270" algn="l"/>
                <a:tab pos="255904" algn="l"/>
              </a:tabLst>
            </a:pPr>
            <a:r>
              <a:rPr lang="en-US" sz="1600" b="1" spc="5" dirty="0">
                <a:solidFill>
                  <a:schemeClr val="bg1"/>
                </a:solidFill>
                <a:latin typeface="Arial"/>
                <a:cs typeface="Arial"/>
              </a:rPr>
              <a:t>W0C</a:t>
            </a:r>
            <a:r>
              <a:rPr lang="en-US" sz="1600" b="1" spc="-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spc="5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spc="45" dirty="0">
                <a:solidFill>
                  <a:schemeClr val="bg1"/>
                </a:solidFill>
              </a:rPr>
              <a:t>U</a:t>
            </a:r>
            <a:r>
              <a:rPr lang="en-US" sz="1600" b="1" spc="85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en-US" sz="1600" b="1" spc="95" dirty="0">
                <a:solidFill>
                  <a:schemeClr val="bg1"/>
                </a:solidFill>
                <a:latin typeface="Arial"/>
                <a:cs typeface="Arial"/>
              </a:rPr>
              <a:t>A Colorado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6">
              <a:spcBef>
                <a:spcPts val="100"/>
              </a:spcBef>
              <a:tabLst>
                <a:tab pos="255270" algn="l"/>
                <a:tab pos="255904" algn="l"/>
              </a:tabLst>
            </a:pPr>
            <a:r>
              <a:rPr lang="en-US" sz="1600" spc="30" dirty="0">
                <a:solidFill>
                  <a:schemeClr val="bg1"/>
                </a:solidFill>
                <a:latin typeface="Arial"/>
                <a:cs typeface="Arial"/>
              </a:rPr>
              <a:t>W0D</a:t>
            </a:r>
            <a:r>
              <a:rPr lang="en-US" sz="1600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spc="15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spc="65" dirty="0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lang="en-US" sz="1600" spc="75" dirty="0">
                <a:solidFill>
                  <a:schemeClr val="bg1"/>
                </a:solidFill>
                <a:latin typeface="Arial"/>
                <a:cs typeface="Arial"/>
              </a:rPr>
              <a:t>A Dakotas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6">
              <a:lnSpc>
                <a:spcPct val="100000"/>
              </a:lnSpc>
              <a:spcBef>
                <a:spcPts val="100"/>
              </a:spcBef>
              <a:tabLst>
                <a:tab pos="255270" algn="l"/>
                <a:tab pos="255904" algn="l"/>
              </a:tabLst>
            </a:pPr>
            <a:r>
              <a:rPr lang="en-US" sz="1600" spc="95" dirty="0">
                <a:solidFill>
                  <a:schemeClr val="bg1"/>
                </a:solidFill>
              </a:rPr>
              <a:t>K0M- USA Minnesota</a:t>
            </a:r>
          </a:p>
          <a:p>
            <a:pPr marL="12066">
              <a:lnSpc>
                <a:spcPct val="100000"/>
              </a:lnSpc>
              <a:spcBef>
                <a:spcPts val="175"/>
              </a:spcBef>
              <a:buClr>
                <a:srgbClr val="1D1C1C"/>
              </a:buClr>
              <a:tabLst>
                <a:tab pos="255270" algn="l"/>
                <a:tab pos="255904" algn="l"/>
              </a:tabLst>
            </a:pPr>
            <a:r>
              <a:rPr sz="1600" spc="3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sz="1600" spc="30" dirty="0">
                <a:solidFill>
                  <a:schemeClr val="bg1"/>
                </a:solidFill>
                <a:latin typeface="Arial"/>
                <a:cs typeface="Arial"/>
              </a:rPr>
              <a:t>5O</a:t>
            </a:r>
            <a:r>
              <a:rPr sz="1600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sz="1600" spc="9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1600" spc="95" dirty="0">
                <a:solidFill>
                  <a:schemeClr val="bg1"/>
                </a:solidFill>
                <a:latin typeface="Arial"/>
                <a:cs typeface="Arial"/>
              </a:rPr>
              <a:t> Oklahoma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6">
              <a:lnSpc>
                <a:spcPct val="100000"/>
              </a:lnSpc>
              <a:spcBef>
                <a:spcPts val="110"/>
              </a:spcBef>
              <a:buClr>
                <a:srgbClr val="1D1C1C"/>
              </a:buClr>
              <a:tabLst>
                <a:tab pos="255270" algn="l"/>
                <a:tab pos="255904" algn="l"/>
              </a:tabLst>
            </a:pPr>
            <a:r>
              <a:rPr sz="1600" spc="2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sz="1600" spc="20" dirty="0">
                <a:solidFill>
                  <a:schemeClr val="bg1"/>
                </a:solidFill>
                <a:latin typeface="Arial"/>
                <a:cs typeface="Arial"/>
              </a:rPr>
              <a:t>7A</a:t>
            </a:r>
            <a:r>
              <a:rPr sz="1600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sz="1600" spc="70" dirty="0">
                <a:solidFill>
                  <a:schemeClr val="bg1"/>
                </a:solidFill>
                <a:latin typeface="Arial"/>
                <a:cs typeface="Arial"/>
              </a:rPr>
              <a:t>USA</a:t>
            </a:r>
            <a:r>
              <a:rPr sz="16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spc="-55" dirty="0">
                <a:solidFill>
                  <a:schemeClr val="bg1"/>
                </a:solidFill>
                <a:latin typeface="Arial"/>
                <a:cs typeface="Arial"/>
              </a:rPr>
              <a:t>Arizona</a:t>
            </a:r>
          </a:p>
          <a:p>
            <a:pPr marL="12066">
              <a:lnSpc>
                <a:spcPct val="100000"/>
              </a:lnSpc>
              <a:spcBef>
                <a:spcPts val="110"/>
              </a:spcBef>
              <a:buClr>
                <a:srgbClr val="1D1C1C"/>
              </a:buClr>
              <a:tabLst>
                <a:tab pos="255270" algn="l"/>
                <a:tab pos="255904" algn="l"/>
              </a:tabLst>
            </a:pPr>
            <a:r>
              <a:rPr lang="en-US" sz="1600" spc="-55" dirty="0">
                <a:solidFill>
                  <a:schemeClr val="bg1"/>
                </a:solidFill>
              </a:rPr>
              <a:t>W7M - USA Montana</a:t>
            </a:r>
            <a:endParaRPr lang="en-US" sz="1600" spc="45" dirty="0">
              <a:solidFill>
                <a:schemeClr val="bg1"/>
              </a:solidFill>
            </a:endParaRPr>
          </a:p>
          <a:p>
            <a:pPr marL="12066">
              <a:lnSpc>
                <a:spcPct val="100000"/>
              </a:lnSpc>
              <a:spcBef>
                <a:spcPts val="110"/>
              </a:spcBef>
              <a:buClr>
                <a:srgbClr val="1D1C1C"/>
              </a:buClr>
              <a:tabLst>
                <a:tab pos="255270" algn="l"/>
                <a:tab pos="255904" algn="l"/>
              </a:tabLst>
            </a:pPr>
            <a:r>
              <a:rPr sz="1600" spc="3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sz="1600" spc="30" dirty="0">
                <a:solidFill>
                  <a:schemeClr val="bg1"/>
                </a:solidFill>
                <a:latin typeface="Arial"/>
                <a:cs typeface="Arial"/>
              </a:rPr>
              <a:t>7Y</a:t>
            </a:r>
            <a:r>
              <a:rPr sz="1600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sz="1600" spc="7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600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spc="30" dirty="0">
                <a:solidFill>
                  <a:schemeClr val="bg1"/>
                </a:solidFill>
                <a:latin typeface="Arial"/>
                <a:cs typeface="Arial"/>
              </a:rPr>
              <a:t>Wyoming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6">
              <a:lnSpc>
                <a:spcPct val="100000"/>
              </a:lnSpc>
              <a:spcBef>
                <a:spcPts val="180"/>
              </a:spcBef>
              <a:buClr>
                <a:srgbClr val="1D1C1C"/>
              </a:buClr>
              <a:tabLst>
                <a:tab pos="255270" algn="l"/>
                <a:tab pos="255904" algn="l"/>
              </a:tabLst>
            </a:pPr>
            <a:r>
              <a:rPr sz="1600" spc="165" dirty="0">
                <a:solidFill>
                  <a:schemeClr val="bg1"/>
                </a:solidFill>
                <a:latin typeface="Arial"/>
                <a:cs typeface="Arial"/>
              </a:rPr>
              <a:t>W7</a:t>
            </a:r>
            <a:r>
              <a:rPr lang="en-US" sz="1600" spc="165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1600" spc="165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chemeClr val="bg1"/>
                </a:solidFill>
                <a:latin typeface="Arial"/>
                <a:cs typeface="Arial"/>
              </a:rPr>
              <a:t>USA</a:t>
            </a:r>
            <a:r>
              <a:rPr sz="16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spc="45" dirty="0">
                <a:solidFill>
                  <a:schemeClr val="bg1"/>
                </a:solidFill>
              </a:rPr>
              <a:t>I</a:t>
            </a:r>
            <a:r>
              <a:rPr sz="1600" spc="45" dirty="0">
                <a:solidFill>
                  <a:schemeClr val="bg1"/>
                </a:solidFill>
                <a:latin typeface="Arial"/>
                <a:cs typeface="Arial"/>
              </a:rPr>
              <a:t>daho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6">
              <a:lnSpc>
                <a:spcPct val="100000"/>
              </a:lnSpc>
              <a:spcBef>
                <a:spcPts val="110"/>
              </a:spcBef>
              <a:buClr>
                <a:srgbClr val="1D1C1C"/>
              </a:buClr>
              <a:tabLst>
                <a:tab pos="255270" algn="l"/>
                <a:tab pos="255904" algn="l"/>
              </a:tabLst>
            </a:pPr>
            <a:r>
              <a:rPr sz="1600" spc="60" dirty="0">
                <a:solidFill>
                  <a:schemeClr val="bg1"/>
                </a:solidFill>
                <a:latin typeface="Arial"/>
                <a:cs typeface="Arial"/>
              </a:rPr>
              <a:t>W7</a:t>
            </a:r>
            <a:r>
              <a:rPr sz="1600" spc="80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sz="1600" spc="85" dirty="0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sz="1600" spc="9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600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45" dirty="0">
                <a:solidFill>
                  <a:schemeClr val="bg1"/>
                </a:solidFill>
                <a:latin typeface="Arial"/>
                <a:cs typeface="Arial"/>
              </a:rPr>
              <a:t>Washington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777" y="6472039"/>
            <a:ext cx="101409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" dirty="0">
                <a:solidFill>
                  <a:srgbClr val="312F2F"/>
                </a:solidFill>
                <a:latin typeface="Arial"/>
                <a:cs typeface="Arial"/>
              </a:rPr>
              <a:t>As</a:t>
            </a:r>
            <a:r>
              <a:rPr sz="1100" spc="5" dirty="0">
                <a:solidFill>
                  <a:srgbClr val="312F2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312F2F"/>
                </a:solidFill>
                <a:latin typeface="Arial"/>
                <a:cs typeface="Arial"/>
              </a:rPr>
              <a:t>of</a:t>
            </a:r>
            <a:r>
              <a:rPr sz="1100" spc="30" dirty="0">
                <a:solidFill>
                  <a:srgbClr val="312F2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1D1C1C"/>
                </a:solidFill>
                <a:latin typeface="Arial"/>
                <a:cs typeface="Arial"/>
              </a:rPr>
              <a:t>Apr</a:t>
            </a:r>
            <a:r>
              <a:rPr sz="1100" spc="130" dirty="0">
                <a:solidFill>
                  <a:srgbClr val="1D1C1C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312F2F"/>
                </a:solidFill>
                <a:latin typeface="Arial"/>
                <a:cs typeface="Arial"/>
              </a:rPr>
              <a:t>2011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04" y="433303"/>
            <a:ext cx="356425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25" dirty="0">
                <a:solidFill>
                  <a:srgbClr val="070505"/>
                </a:solidFill>
              </a:rPr>
              <a:t>SOT</a:t>
            </a:r>
            <a:r>
              <a:rPr sz="3600" b="1" spc="25" dirty="0">
                <a:solidFill>
                  <a:srgbClr val="070505"/>
                </a:solidFill>
                <a:latin typeface="Arial"/>
                <a:cs typeface="Arial"/>
              </a:rPr>
              <a:t>A</a:t>
            </a:r>
            <a:r>
              <a:rPr sz="3600" b="1" spc="-1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3600" b="1" spc="-265" dirty="0">
                <a:solidFill>
                  <a:srgbClr val="070505"/>
                </a:solidFill>
                <a:latin typeface="Arial"/>
                <a:cs typeface="Arial"/>
              </a:rPr>
              <a:t>Scoring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895" y="1263101"/>
            <a:ext cx="7162306" cy="2510302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99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5" dirty="0">
                <a:solidFill>
                  <a:srgbClr val="070505"/>
                </a:solidFill>
                <a:latin typeface="Arial"/>
                <a:cs typeface="Arial"/>
              </a:rPr>
              <a:t>Based</a:t>
            </a:r>
            <a:r>
              <a:rPr sz="2000" spc="8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070505"/>
                </a:solidFill>
                <a:latin typeface="Arial"/>
                <a:cs typeface="Arial"/>
              </a:rPr>
              <a:t>on</a:t>
            </a:r>
            <a:r>
              <a:rPr sz="2000" spc="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60" dirty="0">
                <a:solidFill>
                  <a:srgbClr val="070505"/>
                </a:solidFill>
                <a:latin typeface="Arial"/>
                <a:cs typeface="Arial"/>
              </a:rPr>
              <a:t>ASL</a:t>
            </a:r>
            <a:r>
              <a:rPr sz="2000" spc="-2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070505"/>
                </a:solidFill>
                <a:latin typeface="Arial"/>
                <a:cs typeface="Arial"/>
              </a:rPr>
              <a:t>elevation</a:t>
            </a:r>
            <a:r>
              <a:rPr sz="2000" spc="12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70505"/>
                </a:solidFill>
                <a:latin typeface="Arial"/>
                <a:cs typeface="Arial"/>
              </a:rPr>
              <a:t>of</a:t>
            </a:r>
            <a:r>
              <a:rPr sz="2000" spc="13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70505"/>
                </a:solidFill>
                <a:latin typeface="Arial"/>
                <a:cs typeface="Arial"/>
              </a:rPr>
              <a:t>a</a:t>
            </a:r>
            <a:r>
              <a:rPr sz="2000" spc="5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070505"/>
                </a:solidFill>
                <a:latin typeface="Arial"/>
                <a:cs typeface="Arial"/>
              </a:rPr>
              <a:t>qualified</a:t>
            </a:r>
            <a:r>
              <a:rPr sz="2000" spc="7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070505"/>
                </a:solidFill>
                <a:latin typeface="Arial"/>
                <a:cs typeface="Arial"/>
              </a:rPr>
              <a:t>peak</a:t>
            </a:r>
            <a:endParaRPr sz="2000" dirty="0">
              <a:latin typeface="Arial"/>
              <a:cs typeface="Arial"/>
            </a:endParaRPr>
          </a:p>
          <a:p>
            <a:pPr marL="764540" lvl="1" indent="-304165">
              <a:lnSpc>
                <a:spcPct val="100000"/>
              </a:lnSpc>
              <a:spcBef>
                <a:spcPts val="765"/>
              </a:spcBef>
              <a:buChar char="-"/>
              <a:tabLst>
                <a:tab pos="764540" algn="l"/>
                <a:tab pos="765175" algn="l"/>
              </a:tabLst>
            </a:pPr>
            <a:r>
              <a:rPr lang="en-US" sz="2000" spc="35" dirty="0">
                <a:solidFill>
                  <a:srgbClr val="070505"/>
                </a:solidFill>
                <a:latin typeface="Arial"/>
                <a:cs typeface="Arial"/>
              </a:rPr>
              <a:t>Points </a:t>
            </a:r>
            <a:r>
              <a:rPr sz="2000" spc="35" dirty="0">
                <a:solidFill>
                  <a:srgbClr val="070505"/>
                </a:solidFill>
                <a:latin typeface="Arial"/>
                <a:cs typeface="Arial"/>
              </a:rPr>
              <a:t>Varies</a:t>
            </a:r>
            <a:r>
              <a:rPr sz="2000" spc="-1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80" dirty="0">
                <a:solidFill>
                  <a:srgbClr val="070505"/>
                </a:solidFill>
                <a:latin typeface="Arial"/>
                <a:cs typeface="Arial"/>
              </a:rPr>
              <a:t>by</a:t>
            </a:r>
            <a:r>
              <a:rPr sz="2000" spc="1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35" dirty="0">
                <a:solidFill>
                  <a:srgbClr val="070505"/>
                </a:solidFill>
                <a:latin typeface="Arial"/>
                <a:cs typeface="Arial"/>
              </a:rPr>
              <a:t>Association</a:t>
            </a:r>
            <a:endParaRPr lang="en-US" sz="2000" spc="35" dirty="0">
              <a:solidFill>
                <a:srgbClr val="070505"/>
              </a:solidFill>
              <a:latin typeface="Arial"/>
              <a:cs typeface="Arial"/>
            </a:endParaRPr>
          </a:p>
          <a:p>
            <a:pPr marL="764540" lvl="1" indent="-304165">
              <a:spcBef>
                <a:spcPts val="765"/>
              </a:spcBef>
              <a:buFontTx/>
              <a:buChar char="-"/>
              <a:tabLst>
                <a:tab pos="764540" algn="l"/>
                <a:tab pos="765175" algn="l"/>
              </a:tabLst>
            </a:pPr>
            <a:r>
              <a:rPr lang="en-US" sz="2000" spc="55" dirty="0">
                <a:solidFill>
                  <a:srgbClr val="070505"/>
                </a:solidFill>
                <a:latin typeface="Arial"/>
                <a:cs typeface="Arial"/>
              </a:rPr>
              <a:t>Same</a:t>
            </a:r>
            <a:r>
              <a:rPr lang="en-US" sz="2000" spc="-1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000" spc="40" dirty="0">
                <a:solidFill>
                  <a:srgbClr val="070505"/>
                </a:solidFill>
                <a:latin typeface="Arial"/>
                <a:cs typeface="Arial"/>
              </a:rPr>
              <a:t>principles</a:t>
            </a:r>
            <a:r>
              <a:rPr lang="en-US" sz="2000" spc="9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000" spc="40" dirty="0">
                <a:solidFill>
                  <a:srgbClr val="070505"/>
                </a:solidFill>
                <a:latin typeface="Arial"/>
                <a:cs typeface="Arial"/>
              </a:rPr>
              <a:t>for</a:t>
            </a:r>
            <a:r>
              <a:rPr lang="en-US" sz="2000" spc="5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000" spc="40" dirty="0">
                <a:solidFill>
                  <a:srgbClr val="070505"/>
                </a:solidFill>
                <a:latin typeface="Arial"/>
                <a:cs typeface="Arial"/>
              </a:rPr>
              <a:t>Chasers</a:t>
            </a:r>
            <a:r>
              <a:rPr lang="en-US" sz="2000" spc="8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000" spc="70" dirty="0">
                <a:solidFill>
                  <a:srgbClr val="070505"/>
                </a:solidFill>
                <a:latin typeface="Arial"/>
                <a:cs typeface="Arial"/>
              </a:rPr>
              <a:t>and</a:t>
            </a:r>
            <a:r>
              <a:rPr lang="en-US" sz="200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000" spc="55" dirty="0">
                <a:solidFill>
                  <a:srgbClr val="070505"/>
                </a:solidFill>
                <a:latin typeface="Arial"/>
                <a:cs typeface="Arial"/>
              </a:rPr>
              <a:t>SWLs</a:t>
            </a:r>
            <a:endParaRPr sz="2000" dirty="0">
              <a:latin typeface="Arial"/>
              <a:cs typeface="Arial"/>
            </a:endParaRPr>
          </a:p>
          <a:p>
            <a:pPr marL="752475" lvl="1" indent="-292100">
              <a:lnSpc>
                <a:spcPct val="100000"/>
              </a:lnSpc>
              <a:spcBef>
                <a:spcPts val="705"/>
              </a:spcBef>
              <a:buChar char="-"/>
              <a:tabLst>
                <a:tab pos="752475" algn="l"/>
                <a:tab pos="753110" algn="l"/>
              </a:tabLst>
            </a:pPr>
            <a:r>
              <a:rPr sz="2000" spc="70" dirty="0">
                <a:solidFill>
                  <a:srgbClr val="070505"/>
                </a:solidFill>
                <a:latin typeface="Arial"/>
                <a:cs typeface="Arial"/>
              </a:rPr>
              <a:t>May</a:t>
            </a:r>
            <a:r>
              <a:rPr sz="2000" spc="35" dirty="0">
                <a:solidFill>
                  <a:srgbClr val="070505"/>
                </a:solidFill>
                <a:latin typeface="Arial"/>
                <a:cs typeface="Arial"/>
              </a:rPr>
              <a:t> include</a:t>
            </a:r>
            <a:r>
              <a:rPr sz="2000" spc="11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070505"/>
                </a:solidFill>
                <a:latin typeface="Arial"/>
                <a:cs typeface="Arial"/>
              </a:rPr>
              <a:t>a </a:t>
            </a:r>
            <a:r>
              <a:rPr sz="2000" spc="40" dirty="0">
                <a:solidFill>
                  <a:srgbClr val="1C1A1C"/>
                </a:solidFill>
                <a:latin typeface="Arial"/>
                <a:cs typeface="Arial"/>
              </a:rPr>
              <a:t>"seasonal</a:t>
            </a:r>
            <a:r>
              <a:rPr sz="2000" spc="60" dirty="0">
                <a:solidFill>
                  <a:srgbClr val="1C1A1C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070505"/>
                </a:solidFill>
                <a:latin typeface="Arial"/>
                <a:cs typeface="Arial"/>
              </a:rPr>
              <a:t>bonus"</a:t>
            </a:r>
            <a:r>
              <a:rPr sz="2000" spc="10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070505"/>
                </a:solidFill>
                <a:latin typeface="Arial"/>
                <a:cs typeface="Arial"/>
              </a:rPr>
              <a:t>for</a:t>
            </a:r>
            <a:r>
              <a:rPr sz="2000" spc="65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070505"/>
                </a:solidFill>
                <a:latin typeface="Arial"/>
                <a:cs typeface="Arial"/>
              </a:rPr>
              <a:t>activators</a:t>
            </a:r>
            <a:endParaRPr lang="en-US" sz="2000" spc="30" dirty="0">
              <a:solidFill>
                <a:srgbClr val="070505"/>
              </a:solidFill>
              <a:latin typeface="Arial"/>
              <a:cs typeface="Arial"/>
            </a:endParaRPr>
          </a:p>
          <a:p>
            <a:pPr marL="460375" lvl="1">
              <a:lnSpc>
                <a:spcPct val="100000"/>
              </a:lnSpc>
              <a:spcBef>
                <a:spcPts val="705"/>
              </a:spcBef>
              <a:tabLst>
                <a:tab pos="752475" algn="l"/>
                <a:tab pos="753110" algn="l"/>
              </a:tabLst>
            </a:pPr>
            <a:r>
              <a:rPr lang="en-US" sz="2000" spc="30" dirty="0">
                <a:solidFill>
                  <a:srgbClr val="070505"/>
                </a:solidFill>
                <a:latin typeface="Arial"/>
                <a:cs typeface="Arial"/>
              </a:rPr>
              <a:t>	</a:t>
            </a:r>
            <a:r>
              <a:rPr lang="en-US" sz="2000" b="1" spc="30" dirty="0">
                <a:solidFill>
                  <a:srgbClr val="070505"/>
                </a:solidFill>
                <a:latin typeface="Arial"/>
                <a:cs typeface="Arial"/>
              </a:rPr>
              <a:t>Colorado has </a:t>
            </a:r>
            <a:r>
              <a:rPr lang="en-US" sz="2000" b="1" i="1" spc="30" dirty="0">
                <a:solidFill>
                  <a:srgbClr val="070505"/>
                </a:solidFill>
                <a:latin typeface="Arial"/>
                <a:cs typeface="Arial"/>
              </a:rPr>
              <a:t>a 3pt bonus for Dec 1- Mar 31 (&gt;9k)</a:t>
            </a:r>
            <a:endParaRPr sz="2000" b="1" i="1" dirty="0">
              <a:latin typeface="Arial"/>
              <a:cs typeface="Arial"/>
            </a:endParaRPr>
          </a:p>
          <a:p>
            <a:pPr marL="761365" lvl="1" indent="-300990">
              <a:lnSpc>
                <a:spcPct val="100000"/>
              </a:lnSpc>
              <a:spcBef>
                <a:spcPts val="700"/>
              </a:spcBef>
              <a:buChar char="-"/>
              <a:tabLst>
                <a:tab pos="761365" algn="l"/>
                <a:tab pos="762000" algn="l"/>
              </a:tabLst>
            </a:pPr>
            <a:r>
              <a:rPr lang="en-US" sz="2400" b="1" u="sng" spc="30" dirty="0">
                <a:solidFill>
                  <a:srgbClr val="070505"/>
                </a:solidFill>
                <a:latin typeface="Arial"/>
                <a:cs typeface="Arial"/>
              </a:rPr>
              <a:t>Scoring</a:t>
            </a:r>
            <a:r>
              <a:rPr lang="en-US" sz="2400" b="1" u="sng" spc="19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400" b="1" u="sng" spc="25" dirty="0">
                <a:solidFill>
                  <a:srgbClr val="070505"/>
                </a:solidFill>
                <a:latin typeface="Arial"/>
                <a:cs typeface="Arial"/>
              </a:rPr>
              <a:t>for</a:t>
            </a:r>
            <a:r>
              <a:rPr lang="en-US" sz="2400" b="1" u="sng" spc="11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400" b="1" u="sng" spc="50" dirty="0">
                <a:solidFill>
                  <a:srgbClr val="070505"/>
                </a:solidFill>
                <a:latin typeface="Arial"/>
                <a:cs typeface="Arial"/>
              </a:rPr>
              <a:t>W0C</a:t>
            </a:r>
            <a:r>
              <a:rPr lang="en-US" sz="2400" b="1" u="sng" spc="25" dirty="0">
                <a:solidFill>
                  <a:srgbClr val="070505"/>
                </a:solidFill>
                <a:latin typeface="Arial"/>
                <a:cs typeface="Arial"/>
              </a:rPr>
              <a:t>   </a:t>
            </a:r>
            <a:r>
              <a:rPr lang="en-US" sz="2400" b="1" u="sng" spc="50" dirty="0">
                <a:solidFill>
                  <a:srgbClr val="070505"/>
                </a:solidFill>
                <a:latin typeface="Arial"/>
                <a:cs typeface="Arial"/>
              </a:rPr>
              <a:t>Colorado</a:t>
            </a:r>
            <a:r>
              <a:rPr sz="2000" spc="50" dirty="0">
                <a:solidFill>
                  <a:srgbClr val="070505"/>
                </a:solidFill>
                <a:latin typeface="Arial"/>
                <a:cs typeface="Arial"/>
              </a:rPr>
              <a:t>:</a:t>
            </a:r>
            <a:r>
              <a:rPr lang="en-US" sz="2000" spc="50" dirty="0">
                <a:solidFill>
                  <a:srgbClr val="070505"/>
                </a:solidFill>
                <a:latin typeface="Arial"/>
                <a:cs typeface="Arial"/>
              </a:rPr>
              <a:t> </a:t>
            </a:r>
            <a:r>
              <a:rPr lang="en-US" sz="2400" b="1" i="1" spc="50" dirty="0">
                <a:solidFill>
                  <a:srgbClr val="070505"/>
                </a:solidFill>
                <a:latin typeface="Arial"/>
                <a:cs typeface="Arial"/>
              </a:rPr>
              <a:t>1805 Peaks</a:t>
            </a:r>
            <a:endParaRPr sz="2400" b="1" i="1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186571"/>
              </p:ext>
            </p:extLst>
          </p:nvPr>
        </p:nvGraphicFramePr>
        <p:xfrm>
          <a:off x="1294765" y="3892317"/>
          <a:ext cx="6554469" cy="2532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0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905">
                <a:tc>
                  <a:txBody>
                    <a:bodyPr/>
                    <a:lstStyle/>
                    <a:p>
                      <a:pPr marL="40005">
                        <a:lnSpc>
                          <a:spcPts val="2545"/>
                        </a:lnSpc>
                      </a:pPr>
                      <a:r>
                        <a:rPr sz="2000" b="1" spc="3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Under</a:t>
                      </a:r>
                      <a:r>
                        <a:rPr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spc="5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8000</a:t>
                      </a:r>
                      <a:r>
                        <a:rPr sz="2000" b="1" spc="5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'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9435">
                        <a:lnSpc>
                          <a:spcPts val="2545"/>
                        </a:lnSpc>
                      </a:pP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000" b="1" spc="-9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point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ts val="2545"/>
                        </a:lnSpc>
                      </a:pP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2000" b="1" spc="5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8000</a:t>
                      </a:r>
                      <a:r>
                        <a:rPr sz="2000" b="1" spc="5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2000" b="1" spc="6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2000" b="1" spc="-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lang="en-US"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9000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'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645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2000" b="1" spc="-13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9000</a:t>
                      </a:r>
                      <a:r>
                        <a:rPr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2000" b="1" spc="3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2000" b="1" spc="-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lang="en-US"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10,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en-US"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'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2000" b="1" spc="-3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4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10,500</a:t>
                      </a:r>
                      <a:r>
                        <a:rPr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2000" b="1" spc="3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2000" b="1" spc="-7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lang="en-US"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12,500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'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61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2000" b="1" spc="-114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5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2000" b="1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12,500</a:t>
                      </a: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2000" b="1" spc="-3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5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2000" b="1" spc="3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lang="en-US"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13,500</a:t>
                      </a:r>
                      <a:r>
                        <a:rPr sz="2000" b="1" spc="50" dirty="0">
                          <a:solidFill>
                            <a:srgbClr val="1C1A1C"/>
                          </a:solidFill>
                          <a:latin typeface="Arial"/>
                          <a:cs typeface="Arial"/>
                        </a:rPr>
                        <a:t>'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561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2000" b="1" spc="-4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4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36830">
                        <a:lnSpc>
                          <a:spcPts val="2690"/>
                        </a:lnSpc>
                        <a:spcBef>
                          <a:spcPts val="265"/>
                        </a:spcBef>
                      </a:pPr>
                      <a:r>
                        <a:rPr lang="en-US"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13,500</a:t>
                      </a:r>
                      <a:r>
                        <a:rPr sz="2000" b="1" spc="6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sz="2000" b="1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80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559435">
                        <a:lnSpc>
                          <a:spcPts val="2690"/>
                        </a:lnSpc>
                        <a:spcBef>
                          <a:spcPts val="265"/>
                        </a:spcBef>
                      </a:pPr>
                      <a:r>
                        <a:rPr sz="2000" b="1" spc="8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2000" b="1" spc="-7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45" dirty="0">
                          <a:solidFill>
                            <a:srgbClr val="070505"/>
                          </a:solidFill>
                          <a:latin typeface="Arial"/>
                          <a:cs typeface="Arial"/>
                        </a:rPr>
                        <a:t>points</a:t>
                      </a:r>
                      <a:endParaRPr sz="2000" b="1" dirty="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ts val="2690"/>
                        </a:lnSpc>
                        <a:spcBef>
                          <a:spcPts val="265"/>
                        </a:spcBef>
                      </a:pP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2253" y="0"/>
            <a:ext cx="1093677" cy="107732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43103" y="433303"/>
            <a:ext cx="691515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254" dirty="0">
                <a:solidFill>
                  <a:srgbClr val="030101"/>
                </a:solidFill>
                <a:latin typeface="Arial"/>
                <a:cs typeface="Arial"/>
              </a:rPr>
              <a:t>W0C Peaks in database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974465" y="4867918"/>
            <a:ext cx="10287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0" dirty="0">
                <a:solidFill>
                  <a:srgbClr val="8C8C8C"/>
                </a:solidFill>
                <a:latin typeface="Arial"/>
                <a:cs typeface="Arial"/>
              </a:rPr>
              <a:t>.</a:t>
            </a:r>
            <a:endParaRPr sz="2350">
              <a:latin typeface="Arial"/>
              <a:cs typeface="Arial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54FD42B-F0CA-47D7-9697-183057FE3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5644"/>
            <a:ext cx="7775364" cy="56630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496" y="458736"/>
            <a:ext cx="475488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85" dirty="0">
                <a:solidFill>
                  <a:srgbClr val="030103"/>
                </a:solidFill>
              </a:rPr>
              <a:t>Summits</a:t>
            </a:r>
            <a:r>
              <a:rPr sz="3600" b="1" spc="254" dirty="0">
                <a:solidFill>
                  <a:srgbClr val="030103"/>
                </a:solidFill>
              </a:rPr>
              <a:t> </a:t>
            </a:r>
            <a:r>
              <a:rPr sz="3600" b="1" spc="135" dirty="0">
                <a:solidFill>
                  <a:srgbClr val="030103"/>
                </a:solidFill>
              </a:rPr>
              <a:t>on</a:t>
            </a:r>
            <a:r>
              <a:rPr sz="3600" b="1" spc="-65" dirty="0">
                <a:solidFill>
                  <a:srgbClr val="030103"/>
                </a:solidFill>
              </a:rPr>
              <a:t> </a:t>
            </a:r>
            <a:r>
              <a:rPr sz="3600" b="1" spc="90" dirty="0">
                <a:solidFill>
                  <a:srgbClr val="030103"/>
                </a:solidFill>
              </a:rPr>
              <a:t>the</a:t>
            </a:r>
            <a:r>
              <a:rPr sz="3600" b="1" spc="180" dirty="0">
                <a:solidFill>
                  <a:srgbClr val="030103"/>
                </a:solidFill>
              </a:rPr>
              <a:t> </a:t>
            </a:r>
            <a:r>
              <a:rPr sz="3600" b="1" spc="45" dirty="0">
                <a:solidFill>
                  <a:srgbClr val="030103"/>
                </a:solidFill>
              </a:rPr>
              <a:t>Air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202" y="1466613"/>
            <a:ext cx="6487160" cy="40557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4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939193"/>
                </a:solidFill>
                <a:latin typeface="Arial"/>
                <a:cs typeface="Arial"/>
              </a:rPr>
              <a:t>did</a:t>
            </a:r>
            <a:r>
              <a:rPr sz="3100" spc="-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it</a:t>
            </a:r>
            <a:r>
              <a:rPr sz="3100" spc="-2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944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What</a:t>
            </a:r>
            <a:r>
              <a:rPr sz="3100" spc="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939193"/>
                </a:solidFill>
                <a:latin typeface="Arial"/>
                <a:cs typeface="Arial"/>
              </a:rPr>
              <a:t>is</a:t>
            </a:r>
            <a:r>
              <a:rPr sz="3100" spc="-1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939193"/>
                </a:solidFill>
                <a:latin typeface="Arial"/>
                <a:cs typeface="Arial"/>
              </a:rPr>
              <a:t>it?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875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030103"/>
                </a:solidFill>
                <a:latin typeface="Arial"/>
                <a:cs typeface="Arial"/>
              </a:rPr>
              <a:t>How</a:t>
            </a:r>
            <a:r>
              <a:rPr sz="3100" spc="1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030103"/>
                </a:solidFill>
                <a:latin typeface="Arial"/>
                <a:cs typeface="Arial"/>
              </a:rPr>
              <a:t>do</a:t>
            </a:r>
            <a:r>
              <a:rPr sz="3100" spc="40" dirty="0">
                <a:solidFill>
                  <a:srgbClr val="030103"/>
                </a:solidFill>
                <a:latin typeface="Arial"/>
                <a:cs typeface="Arial"/>
              </a:rPr>
              <a:t> I</a:t>
            </a:r>
            <a:r>
              <a:rPr sz="3100" spc="-8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3"/>
                </a:solidFill>
                <a:latin typeface="Arial"/>
                <a:cs typeface="Arial"/>
              </a:rPr>
              <a:t>participate?</a:t>
            </a:r>
            <a:endParaRPr sz="3100" dirty="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4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70" dirty="0">
                <a:solidFill>
                  <a:srgbClr val="939193"/>
                </a:solidFill>
                <a:latin typeface="Arial"/>
                <a:cs typeface="Arial"/>
              </a:rPr>
              <a:t>Can</a:t>
            </a:r>
            <a:r>
              <a:rPr sz="3100" spc="6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get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any awards?</a:t>
            </a:r>
            <a:endParaRPr sz="3100" dirty="0">
              <a:latin typeface="Arial"/>
              <a:cs typeface="Arial"/>
            </a:endParaRPr>
          </a:p>
          <a:p>
            <a:pPr marL="359410" marR="5080" indent="-347345">
              <a:lnSpc>
                <a:spcPct val="104500"/>
              </a:lnSpc>
              <a:spcBef>
                <a:spcPts val="71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</a:t>
            </a:r>
            <a:r>
              <a:rPr sz="3100" spc="10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activating</a:t>
            </a:r>
            <a:r>
              <a:rPr sz="3100" spc="24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what </a:t>
            </a:r>
            <a:r>
              <a:rPr sz="3100" spc="-844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equipment</a:t>
            </a:r>
            <a:r>
              <a:rPr sz="3100" spc="27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should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939193"/>
                </a:solidFill>
                <a:latin typeface="Arial"/>
                <a:cs typeface="Arial"/>
              </a:rPr>
              <a:t>use?</a:t>
            </a:r>
            <a:endParaRPr sz="3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45"/>
              </a:spcBef>
              <a:buChar char="•"/>
              <a:tabLst>
                <a:tab pos="355600" algn="l"/>
                <a:tab pos="356235" algn="l"/>
              </a:tabLst>
            </a:pP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Safety</a:t>
            </a:r>
            <a:r>
              <a:rPr sz="3100" spc="1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13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Operating</a:t>
            </a:r>
            <a:endParaRPr sz="3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401" y="452378"/>
            <a:ext cx="469074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45" dirty="0">
                <a:solidFill>
                  <a:srgbClr val="030101"/>
                </a:solidFill>
              </a:rPr>
              <a:t>Participation</a:t>
            </a:r>
            <a:r>
              <a:rPr sz="3600" b="1" spc="285" dirty="0">
                <a:solidFill>
                  <a:srgbClr val="030101"/>
                </a:solidFill>
              </a:rPr>
              <a:t> </a:t>
            </a:r>
            <a:r>
              <a:rPr sz="3600" b="1" spc="60" dirty="0">
                <a:solidFill>
                  <a:srgbClr val="030101"/>
                </a:solidFill>
              </a:rPr>
              <a:t>Roles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486379" y="1511493"/>
            <a:ext cx="7937500" cy="4073872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374650" indent="-362585">
              <a:lnSpc>
                <a:spcPct val="100000"/>
              </a:lnSpc>
              <a:spcBef>
                <a:spcPts val="1045"/>
              </a:spcBef>
              <a:buChar char="•"/>
              <a:tabLst>
                <a:tab pos="374650" algn="l"/>
                <a:tab pos="375285" algn="l"/>
                <a:tab pos="2599690" algn="l"/>
              </a:tabLst>
            </a:pPr>
            <a:r>
              <a:rPr sz="3100" spc="20" dirty="0">
                <a:solidFill>
                  <a:srgbClr val="0803A7"/>
                </a:solidFill>
                <a:latin typeface="Arial"/>
                <a:cs typeface="Arial"/>
              </a:rPr>
              <a:t>Activators</a:t>
            </a:r>
            <a:r>
              <a:rPr sz="3100" spc="25" dirty="0">
                <a:solidFill>
                  <a:srgbClr val="0803A7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-	</a:t>
            </a: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those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who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"activate"</a:t>
            </a:r>
            <a:r>
              <a:rPr sz="3100" spc="16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a</a:t>
            </a:r>
            <a:r>
              <a:rPr sz="3100" spc="-4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030101"/>
                </a:solidFill>
                <a:latin typeface="Arial"/>
                <a:cs typeface="Arial"/>
              </a:rPr>
              <a:t>peak</a:t>
            </a:r>
            <a:endParaRPr lang="en-US" sz="3100" spc="60" dirty="0">
              <a:solidFill>
                <a:srgbClr val="030101"/>
              </a:solidFill>
              <a:latin typeface="Arial"/>
              <a:cs typeface="Arial"/>
            </a:endParaRPr>
          </a:p>
          <a:p>
            <a:pPr marL="831850" lvl="1" indent="-362585">
              <a:spcBef>
                <a:spcPts val="1045"/>
              </a:spcBef>
              <a:buChar char="•"/>
              <a:tabLst>
                <a:tab pos="374650" algn="l"/>
                <a:tab pos="375285" algn="l"/>
                <a:tab pos="2599690" algn="l"/>
              </a:tabLst>
            </a:pPr>
            <a:r>
              <a:rPr lang="en-US" sz="3100" spc="60" dirty="0">
                <a:solidFill>
                  <a:srgbClr val="030101"/>
                </a:solidFill>
                <a:latin typeface="Arial"/>
                <a:cs typeface="Arial"/>
              </a:rPr>
              <a:t>Need 4 QSO any band to get points</a:t>
            </a:r>
            <a:endParaRPr sz="3100" dirty="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0"/>
              </a:spcBef>
              <a:buChar char="•"/>
              <a:tabLst>
                <a:tab pos="354330" algn="l"/>
                <a:tab pos="354965" algn="l"/>
                <a:tab pos="2331085" algn="l"/>
              </a:tabLst>
            </a:pPr>
            <a:r>
              <a:rPr sz="3100" spc="45" dirty="0">
                <a:solidFill>
                  <a:srgbClr val="0803A7"/>
                </a:solidFill>
                <a:latin typeface="Arial"/>
                <a:cs typeface="Arial"/>
              </a:rPr>
              <a:t>Chasers</a:t>
            </a:r>
            <a:r>
              <a:rPr sz="3100" spc="15" dirty="0">
                <a:solidFill>
                  <a:srgbClr val="0803A7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-	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those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who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030101"/>
                </a:solidFill>
                <a:latin typeface="Arial"/>
                <a:cs typeface="Arial"/>
              </a:rPr>
              <a:t>work</a:t>
            </a:r>
            <a:r>
              <a:rPr sz="3100" spc="-2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the</a:t>
            </a:r>
            <a:r>
              <a:rPr sz="3100" spc="2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activator</a:t>
            </a:r>
            <a:endParaRPr lang="en-US" sz="3100" spc="20" dirty="0">
              <a:solidFill>
                <a:srgbClr val="030101"/>
              </a:solidFill>
              <a:latin typeface="Arial"/>
              <a:cs typeface="Arial"/>
            </a:endParaRPr>
          </a:p>
          <a:p>
            <a:pPr marL="811530" lvl="1" indent="-342265">
              <a:spcBef>
                <a:spcPts val="940"/>
              </a:spcBef>
              <a:buChar char="•"/>
              <a:tabLst>
                <a:tab pos="354330" algn="l"/>
                <a:tab pos="354965" algn="l"/>
                <a:tab pos="2331085" algn="l"/>
              </a:tabLst>
            </a:pPr>
            <a:r>
              <a:rPr lang="en-US" sz="3100" spc="20" dirty="0">
                <a:solidFill>
                  <a:srgbClr val="030101"/>
                </a:solidFill>
                <a:latin typeface="Arial"/>
                <a:cs typeface="Arial"/>
              </a:rPr>
              <a:t>Need only the one QSO to get points</a:t>
            </a:r>
            <a:endParaRPr sz="3100" dirty="0">
              <a:latin typeface="Arial"/>
              <a:cs typeface="Arial"/>
            </a:endParaRPr>
          </a:p>
          <a:p>
            <a:pPr marL="358140" marR="590550" indent="-346075">
              <a:lnSpc>
                <a:spcPct val="102600"/>
              </a:lnSpc>
              <a:spcBef>
                <a:spcPts val="850"/>
              </a:spcBef>
              <a:buChar char="•"/>
              <a:tabLst>
                <a:tab pos="355600" algn="l"/>
                <a:tab pos="356235" algn="l"/>
                <a:tab pos="4706620" algn="l"/>
              </a:tabLst>
            </a:pPr>
            <a:r>
              <a:rPr sz="3100" spc="40" dirty="0">
                <a:solidFill>
                  <a:srgbClr val="0803A7"/>
                </a:solidFill>
                <a:latin typeface="Arial"/>
                <a:cs typeface="Arial"/>
              </a:rPr>
              <a:t>Short</a:t>
            </a:r>
            <a:r>
              <a:rPr sz="3100" spc="175" dirty="0">
                <a:solidFill>
                  <a:srgbClr val="0803A7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803A7"/>
                </a:solidFill>
                <a:latin typeface="Arial"/>
                <a:cs typeface="Arial"/>
              </a:rPr>
              <a:t>Wave</a:t>
            </a:r>
            <a:r>
              <a:rPr sz="3100" spc="50" dirty="0">
                <a:solidFill>
                  <a:srgbClr val="0803A7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0803A7"/>
                </a:solidFill>
                <a:latin typeface="Arial"/>
                <a:cs typeface="Arial"/>
              </a:rPr>
              <a:t>Listeners</a:t>
            </a:r>
            <a:r>
              <a:rPr sz="3100" spc="75" dirty="0">
                <a:solidFill>
                  <a:srgbClr val="0803A7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-	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those</a:t>
            </a:r>
            <a:r>
              <a:rPr sz="3100" spc="9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who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030101"/>
                </a:solidFill>
                <a:latin typeface="Arial"/>
                <a:cs typeface="Arial"/>
              </a:rPr>
              <a:t>can </a:t>
            </a:r>
            <a:r>
              <a:rPr sz="3100" spc="-844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confirm</a:t>
            </a:r>
            <a:r>
              <a:rPr sz="3100" spc="11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a</a:t>
            </a:r>
            <a:r>
              <a:rPr sz="3100" spc="-2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lang="en-US" sz="3100" spc="60" dirty="0">
                <a:solidFill>
                  <a:srgbClr val="030101"/>
                </a:solidFill>
                <a:latin typeface="Arial"/>
                <a:cs typeface="Arial"/>
              </a:rPr>
              <a:t>QSO  get same points</a:t>
            </a:r>
            <a:endParaRPr sz="3100" dirty="0">
              <a:latin typeface="Arial"/>
              <a:cs typeface="Arial"/>
            </a:endParaRPr>
          </a:p>
          <a:p>
            <a:pPr marL="12065" marR="5080">
              <a:lnSpc>
                <a:spcPct val="102600"/>
              </a:lnSpc>
              <a:spcBef>
                <a:spcPts val="850"/>
              </a:spcBef>
              <a:tabLst>
                <a:tab pos="360680" algn="l"/>
                <a:tab pos="361315" algn="l"/>
                <a:tab pos="2898140" algn="l"/>
              </a:tabLst>
            </a:pPr>
            <a:endParaRPr sz="3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6A558-2114-9073-5C51-9DDABE63F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1409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33228-138C-4559-D62B-3D83B232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639" y="5867400"/>
            <a:ext cx="7457983" cy="600164"/>
          </a:xfrm>
        </p:spPr>
        <p:txBody>
          <a:bodyPr/>
          <a:lstStyle/>
          <a:p>
            <a:r>
              <a:rPr lang="en-US" dirty="0"/>
              <a:t>Mt Crested Butte</a:t>
            </a:r>
          </a:p>
        </p:txBody>
      </p:sp>
    </p:spTree>
    <p:extLst>
      <p:ext uri="{BB962C8B-B14F-4D97-AF65-F5344CB8AC3E}">
        <p14:creationId xmlns:p14="http://schemas.microsoft.com/office/powerpoint/2010/main" val="2714949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702" y="458736"/>
            <a:ext cx="518223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140" dirty="0">
                <a:solidFill>
                  <a:srgbClr val="030303"/>
                </a:solidFill>
              </a:rPr>
              <a:t>Web</a:t>
            </a:r>
            <a:r>
              <a:rPr sz="3600" b="1" spc="10" dirty="0">
                <a:solidFill>
                  <a:srgbClr val="030303"/>
                </a:solidFill>
              </a:rPr>
              <a:t> </a:t>
            </a:r>
            <a:r>
              <a:rPr sz="3600" b="1" spc="75" dirty="0">
                <a:solidFill>
                  <a:srgbClr val="030303"/>
                </a:solidFill>
              </a:rPr>
              <a:t>Tools</a:t>
            </a:r>
            <a:r>
              <a:rPr sz="3600" b="1" spc="270" dirty="0">
                <a:solidFill>
                  <a:srgbClr val="030303"/>
                </a:solidFill>
              </a:rPr>
              <a:t> </a:t>
            </a:r>
            <a:r>
              <a:rPr sz="3600" b="1" spc="45" dirty="0">
                <a:solidFill>
                  <a:srgbClr val="030303"/>
                </a:solidFill>
              </a:rPr>
              <a:t>for</a:t>
            </a:r>
            <a:r>
              <a:rPr sz="3600" b="1" spc="110" dirty="0">
                <a:solidFill>
                  <a:srgbClr val="030303"/>
                </a:solidFill>
              </a:rPr>
              <a:t> </a:t>
            </a:r>
            <a:r>
              <a:rPr sz="3600" b="1" spc="105" dirty="0">
                <a:solidFill>
                  <a:srgbClr val="030303"/>
                </a:solidFill>
              </a:rPr>
              <a:t>SOTA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990601"/>
            <a:ext cx="7885322" cy="6049733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1075"/>
              </a:spcBef>
              <a:buClr>
                <a:srgbClr val="030303"/>
              </a:buClr>
              <a:buChar char="•"/>
              <a:tabLst>
                <a:tab pos="363855" algn="l"/>
                <a:tab pos="364490" algn="l"/>
              </a:tabLst>
            </a:pPr>
            <a:r>
              <a:rPr sz="3100" u="heavy" spc="55" dirty="0">
                <a:solidFill>
                  <a:srgbClr val="138C87"/>
                </a:solidFill>
                <a:uFill>
                  <a:solidFill>
                    <a:srgbClr val="138C87"/>
                  </a:solidFill>
                </a:uFill>
                <a:latin typeface="Arial"/>
                <a:cs typeface="Arial"/>
                <a:hlinkClick r:id="rId3"/>
              </a:rPr>
              <a:t>www.sota.org.uk</a:t>
            </a:r>
            <a:endParaRPr sz="3100" dirty="0">
              <a:latin typeface="Arial"/>
              <a:cs typeface="Arial"/>
            </a:endParaRPr>
          </a:p>
          <a:p>
            <a:pPr marL="760730" lvl="1" indent="-299720">
              <a:lnSpc>
                <a:spcPct val="100000"/>
              </a:lnSpc>
              <a:spcBef>
                <a:spcPts val="850"/>
              </a:spcBef>
              <a:buChar char="-"/>
              <a:tabLst>
                <a:tab pos="760095" algn="l"/>
                <a:tab pos="761365" algn="l"/>
              </a:tabLst>
            </a:pPr>
            <a:r>
              <a:rPr sz="2700" spc="55" dirty="0">
                <a:solidFill>
                  <a:srgbClr val="030303"/>
                </a:solidFill>
                <a:latin typeface="Arial"/>
                <a:cs typeface="Arial"/>
              </a:rPr>
              <a:t>The</a:t>
            </a:r>
            <a:r>
              <a:rPr sz="2700" spc="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main</a:t>
            </a:r>
            <a:r>
              <a:rPr sz="2700" spc="4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030303"/>
                </a:solidFill>
                <a:latin typeface="Arial"/>
                <a:cs typeface="Arial"/>
              </a:rPr>
              <a:t>site</a:t>
            </a:r>
            <a:r>
              <a:rPr sz="2700" spc="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about</a:t>
            </a:r>
            <a:r>
              <a:rPr sz="2700" spc="1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the</a:t>
            </a:r>
            <a:r>
              <a:rPr sz="2700" spc="-8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030303"/>
                </a:solidFill>
                <a:latin typeface="Arial"/>
                <a:cs typeface="Arial"/>
              </a:rPr>
              <a:t>SOTA</a:t>
            </a: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program</a:t>
            </a:r>
            <a:endParaRPr sz="2700" dirty="0">
              <a:latin typeface="Arial"/>
              <a:cs typeface="Arial"/>
            </a:endParaRPr>
          </a:p>
          <a:p>
            <a:pPr marL="363855" indent="-351790">
              <a:lnSpc>
                <a:spcPct val="100000"/>
              </a:lnSpc>
              <a:spcBef>
                <a:spcPts val="880"/>
              </a:spcBef>
              <a:buClr>
                <a:srgbClr val="030303"/>
              </a:buClr>
              <a:buChar char="•"/>
              <a:tabLst>
                <a:tab pos="363855" algn="l"/>
                <a:tab pos="364490" algn="l"/>
              </a:tabLst>
            </a:pPr>
            <a:r>
              <a:rPr sz="3100" u="heavy" spc="55" dirty="0">
                <a:solidFill>
                  <a:srgbClr val="138C87"/>
                </a:solidFill>
                <a:uFill>
                  <a:solidFill>
                    <a:srgbClr val="138C87"/>
                  </a:solidFill>
                </a:uFill>
                <a:latin typeface="Arial"/>
                <a:cs typeface="Arial"/>
                <a:hlinkClick r:id="rId4"/>
              </a:rPr>
              <a:t>www.sotawatch.org</a:t>
            </a:r>
            <a:endParaRPr sz="3100" dirty="0">
              <a:latin typeface="Arial"/>
              <a:cs typeface="Arial"/>
            </a:endParaRPr>
          </a:p>
          <a:p>
            <a:pPr marL="768985" lvl="1" indent="-307975">
              <a:lnSpc>
                <a:spcPct val="100000"/>
              </a:lnSpc>
              <a:spcBef>
                <a:spcPts val="850"/>
              </a:spcBef>
              <a:buChar char="-"/>
              <a:tabLst>
                <a:tab pos="768985" algn="l"/>
                <a:tab pos="769620" algn="l"/>
              </a:tabLst>
            </a:pP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Alerts,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030303"/>
                </a:solidFill>
                <a:latin typeface="Arial"/>
                <a:cs typeface="Arial"/>
              </a:rPr>
              <a:t>spots,</a:t>
            </a:r>
            <a:r>
              <a:rPr sz="2700" spc="-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030303"/>
                </a:solidFill>
                <a:latin typeface="Arial"/>
                <a:cs typeface="Arial"/>
              </a:rPr>
              <a:t>map,</a:t>
            </a:r>
            <a:r>
              <a:rPr sz="2700" spc="-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100" dirty="0">
                <a:solidFill>
                  <a:srgbClr val="030303"/>
                </a:solidFill>
                <a:latin typeface="Arial"/>
                <a:cs typeface="Arial"/>
              </a:rPr>
              <a:t>and</a:t>
            </a:r>
            <a:r>
              <a:rPr sz="2700" spc="-7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105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2700" spc="-3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forum</a:t>
            </a:r>
            <a:endParaRPr sz="2700" dirty="0">
              <a:latin typeface="Arial"/>
              <a:cs typeface="Arial"/>
            </a:endParaRPr>
          </a:p>
          <a:p>
            <a:pPr marL="768350" lvl="1" indent="-307340">
              <a:lnSpc>
                <a:spcPct val="100000"/>
              </a:lnSpc>
              <a:spcBef>
                <a:spcPts val="790"/>
              </a:spcBef>
              <a:buChar char="-"/>
              <a:tabLst>
                <a:tab pos="768350" algn="l"/>
                <a:tab pos="768985" algn="l"/>
              </a:tabLst>
            </a:pPr>
            <a:r>
              <a:rPr lang="en-US" sz="2700" spc="20" dirty="0">
                <a:solidFill>
                  <a:srgbClr val="030303"/>
                </a:solidFill>
                <a:latin typeface="Arial"/>
                <a:cs typeface="Arial"/>
              </a:rPr>
              <a:t>Register</a:t>
            </a:r>
            <a:r>
              <a:rPr lang="en-US" sz="2700" spc="14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en-US" sz="2700" spc="50" dirty="0">
                <a:solidFill>
                  <a:srgbClr val="030303"/>
                </a:solidFill>
                <a:latin typeface="Arial"/>
                <a:cs typeface="Arial"/>
              </a:rPr>
              <a:t>to</a:t>
            </a:r>
            <a:r>
              <a:rPr lang="en-US" sz="2700" spc="-2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en-US" sz="2700" spc="40" dirty="0">
                <a:solidFill>
                  <a:srgbClr val="030303"/>
                </a:solidFill>
                <a:latin typeface="Arial"/>
                <a:cs typeface="Arial"/>
              </a:rPr>
              <a:t>participate</a:t>
            </a:r>
            <a:endParaRPr lang="en-US" sz="2700" dirty="0">
              <a:latin typeface="Arial"/>
              <a:cs typeface="Arial"/>
            </a:endParaRPr>
          </a:p>
          <a:p>
            <a:pPr marL="351790" indent="-339725">
              <a:lnSpc>
                <a:spcPct val="100000"/>
              </a:lnSpc>
              <a:spcBef>
                <a:spcPts val="885"/>
              </a:spcBef>
              <a:buClr>
                <a:srgbClr val="030303"/>
              </a:buClr>
              <a:buChar char="•"/>
              <a:tabLst>
                <a:tab pos="351790" algn="l"/>
                <a:tab pos="352425" algn="l"/>
              </a:tabLst>
            </a:pPr>
            <a:r>
              <a:rPr lang="en-US" sz="3100" u="heavy" spc="50" dirty="0">
                <a:solidFill>
                  <a:srgbClr val="138C87"/>
                </a:solidFill>
                <a:uFill>
                  <a:solidFill>
                    <a:srgbClr val="138C87"/>
                  </a:solidFill>
                </a:uFill>
                <a:latin typeface="Arial"/>
                <a:cs typeface="Arial"/>
                <a:hlinkClick r:id="rId5"/>
              </a:rPr>
              <a:t>https://www.sotadata.org.uk/en/</a:t>
            </a:r>
            <a:endParaRPr lang="en-US" sz="3100" u="heavy" spc="50" dirty="0">
              <a:solidFill>
                <a:srgbClr val="138C87"/>
              </a:solidFill>
              <a:uFill>
                <a:solidFill>
                  <a:srgbClr val="138C87"/>
                </a:solidFill>
              </a:uFill>
              <a:latin typeface="Arial"/>
              <a:cs typeface="Arial"/>
            </a:endParaRPr>
          </a:p>
          <a:p>
            <a:pPr marL="351790" indent="-339725">
              <a:lnSpc>
                <a:spcPct val="100000"/>
              </a:lnSpc>
              <a:spcBef>
                <a:spcPts val="885"/>
              </a:spcBef>
              <a:buClr>
                <a:srgbClr val="030303"/>
              </a:buClr>
              <a:buChar char="•"/>
              <a:tabLst>
                <a:tab pos="351790" algn="l"/>
                <a:tab pos="352425" algn="l"/>
              </a:tabLst>
            </a:pPr>
            <a:r>
              <a:rPr sz="2700" spc="85" dirty="0">
                <a:solidFill>
                  <a:srgbClr val="030303"/>
                </a:solidFill>
                <a:latin typeface="Arial"/>
                <a:cs typeface="Arial"/>
              </a:rPr>
              <a:t>Log</a:t>
            </a:r>
            <a:r>
              <a:rPr sz="2700" spc="-8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QSO’s</a:t>
            </a:r>
            <a:r>
              <a:rPr lang="en-US" sz="2700" spc="70" dirty="0">
                <a:solidFill>
                  <a:srgbClr val="030303"/>
                </a:solidFill>
                <a:latin typeface="Arial"/>
                <a:cs typeface="Arial"/>
              </a:rPr>
              <a:t> both Activator and Chaser</a:t>
            </a:r>
            <a:endParaRPr sz="2700" dirty="0">
              <a:latin typeface="Arial"/>
              <a:cs typeface="Arial"/>
            </a:endParaRPr>
          </a:p>
          <a:p>
            <a:pPr marL="759460" lvl="1" indent="-298450">
              <a:lnSpc>
                <a:spcPct val="100000"/>
              </a:lnSpc>
              <a:spcBef>
                <a:spcPts val="855"/>
              </a:spcBef>
              <a:buChar char="-"/>
              <a:tabLst>
                <a:tab pos="758825" algn="l"/>
                <a:tab pos="760095" algn="l"/>
              </a:tabLst>
            </a:pPr>
            <a:r>
              <a:rPr sz="2700" spc="20" dirty="0">
                <a:solidFill>
                  <a:srgbClr val="030303"/>
                </a:solidFill>
                <a:latin typeface="Arial"/>
                <a:cs typeface="Arial"/>
              </a:rPr>
              <a:t>Register</a:t>
            </a:r>
            <a:r>
              <a:rPr sz="2700" spc="24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to</a:t>
            </a:r>
            <a:r>
              <a:rPr sz="2700" spc="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45" dirty="0">
                <a:solidFill>
                  <a:srgbClr val="030303"/>
                </a:solidFill>
                <a:latin typeface="Arial"/>
                <a:cs typeface="Arial"/>
              </a:rPr>
              <a:t>enter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QSO's</a:t>
            </a:r>
            <a:r>
              <a:rPr sz="2700" spc="1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and</a:t>
            </a:r>
            <a:r>
              <a:rPr sz="2700" spc="40" dirty="0">
                <a:solidFill>
                  <a:srgbClr val="030303"/>
                </a:solidFill>
                <a:latin typeface="Arial"/>
                <a:cs typeface="Arial"/>
              </a:rPr>
              <a:t> see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030303"/>
                </a:solidFill>
                <a:latin typeface="Arial"/>
                <a:cs typeface="Arial"/>
              </a:rPr>
              <a:t>more</a:t>
            </a:r>
            <a:r>
              <a:rPr sz="270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030303"/>
                </a:solidFill>
                <a:latin typeface="Arial"/>
                <a:cs typeface="Arial"/>
              </a:rPr>
              <a:t>detail</a:t>
            </a:r>
            <a:endParaRPr lang="en-US" sz="2700" spc="55" dirty="0">
              <a:solidFill>
                <a:srgbClr val="030303"/>
              </a:solidFill>
              <a:latin typeface="Arial"/>
              <a:cs typeface="Arial"/>
            </a:endParaRPr>
          </a:p>
          <a:p>
            <a:pPr marL="918210" lvl="1" indent="-457200">
              <a:lnSpc>
                <a:spcPct val="100000"/>
              </a:lnSpc>
              <a:spcBef>
                <a:spcPts val="855"/>
              </a:spcBef>
              <a:buFont typeface="Arial" panose="020B0604020202020204" pitchFamily="34" charset="0"/>
              <a:buChar char="•"/>
              <a:tabLst>
                <a:tab pos="758825" algn="l"/>
                <a:tab pos="760095" algn="l"/>
              </a:tabLst>
            </a:pPr>
            <a:r>
              <a:rPr lang="en-US" sz="2800" dirty="0">
                <a:hlinkClick r:id="rId6"/>
              </a:rPr>
              <a:t>WØC SOTA (wØc-sota.org)</a:t>
            </a:r>
            <a:endParaRPr lang="en-US" sz="2800" dirty="0"/>
          </a:p>
          <a:p>
            <a:pPr marL="759460" lvl="1" indent="-298450">
              <a:lnSpc>
                <a:spcPct val="100000"/>
              </a:lnSpc>
              <a:spcBef>
                <a:spcPts val="855"/>
              </a:spcBef>
              <a:buChar char="-"/>
              <a:tabLst>
                <a:tab pos="758825" algn="l"/>
                <a:tab pos="760095" algn="l"/>
              </a:tabLst>
            </a:pPr>
            <a:r>
              <a:rPr lang="en-US" sz="2700" spc="55" dirty="0">
                <a:solidFill>
                  <a:srgbClr val="030303"/>
                </a:solidFill>
                <a:latin typeface="Arial"/>
                <a:cs typeface="Arial"/>
              </a:rPr>
              <a:t>Lots of Colorado SOTA information</a:t>
            </a:r>
          </a:p>
          <a:p>
            <a:pPr marL="759460" lvl="1" indent="-298450">
              <a:lnSpc>
                <a:spcPct val="100000"/>
              </a:lnSpc>
              <a:spcBef>
                <a:spcPts val="855"/>
              </a:spcBef>
              <a:buChar char="-"/>
              <a:tabLst>
                <a:tab pos="758825" algn="l"/>
                <a:tab pos="760095" algn="l"/>
              </a:tabLst>
            </a:pPr>
            <a:endParaRPr sz="2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496" y="458736"/>
            <a:ext cx="475488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85" dirty="0"/>
              <a:t>Summits</a:t>
            </a:r>
            <a:r>
              <a:rPr sz="3600" b="1" spc="254" dirty="0"/>
              <a:t> </a:t>
            </a:r>
            <a:r>
              <a:rPr sz="3600" b="1" spc="135" dirty="0"/>
              <a:t>on</a:t>
            </a:r>
            <a:r>
              <a:rPr sz="3600" b="1" spc="-65" dirty="0"/>
              <a:t> </a:t>
            </a:r>
            <a:r>
              <a:rPr sz="3600" b="1" spc="90" dirty="0"/>
              <a:t>the</a:t>
            </a:r>
            <a:r>
              <a:rPr sz="3600" b="1" spc="180" dirty="0"/>
              <a:t> </a:t>
            </a:r>
            <a:r>
              <a:rPr sz="3600" b="1" spc="45" dirty="0"/>
              <a:t>Air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202" y="1466613"/>
            <a:ext cx="6487160" cy="40557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4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939193"/>
                </a:solidFill>
                <a:latin typeface="Arial"/>
                <a:cs typeface="Arial"/>
              </a:rPr>
              <a:t>did</a:t>
            </a:r>
            <a:r>
              <a:rPr sz="3100" spc="-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it</a:t>
            </a:r>
            <a:r>
              <a:rPr sz="3100" spc="-2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944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What</a:t>
            </a:r>
            <a:r>
              <a:rPr sz="3100" spc="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939193"/>
                </a:solidFill>
                <a:latin typeface="Arial"/>
                <a:cs typeface="Arial"/>
              </a:rPr>
              <a:t>is</a:t>
            </a:r>
            <a:r>
              <a:rPr sz="3100" spc="-1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939193"/>
                </a:solidFill>
                <a:latin typeface="Arial"/>
                <a:cs typeface="Arial"/>
              </a:rPr>
              <a:t>it?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875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 I</a:t>
            </a:r>
            <a:r>
              <a:rPr sz="3100" spc="-8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participate?</a:t>
            </a:r>
            <a:endParaRPr sz="3100" dirty="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4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70" dirty="0">
                <a:solidFill>
                  <a:srgbClr val="010101"/>
                </a:solidFill>
                <a:latin typeface="Arial"/>
                <a:cs typeface="Arial"/>
              </a:rPr>
              <a:t>Can</a:t>
            </a:r>
            <a:r>
              <a:rPr sz="3100" spc="65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10101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10101"/>
                </a:solidFill>
                <a:latin typeface="Arial"/>
                <a:cs typeface="Arial"/>
              </a:rPr>
              <a:t>get</a:t>
            </a:r>
            <a:r>
              <a:rPr sz="3100" spc="4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10101"/>
                </a:solidFill>
                <a:latin typeface="Arial"/>
                <a:cs typeface="Arial"/>
              </a:rPr>
              <a:t>any awards?</a:t>
            </a:r>
            <a:endParaRPr sz="3100" dirty="0">
              <a:latin typeface="Arial"/>
              <a:cs typeface="Arial"/>
            </a:endParaRPr>
          </a:p>
          <a:p>
            <a:pPr marL="359410" marR="5080" indent="-347345">
              <a:lnSpc>
                <a:spcPct val="104500"/>
              </a:lnSpc>
              <a:spcBef>
                <a:spcPts val="71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</a:t>
            </a:r>
            <a:r>
              <a:rPr sz="3100" spc="10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activating</a:t>
            </a:r>
            <a:r>
              <a:rPr sz="3100" spc="24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what </a:t>
            </a:r>
            <a:r>
              <a:rPr sz="3100" spc="-844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equipment</a:t>
            </a:r>
            <a:r>
              <a:rPr sz="3100" spc="27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should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939193"/>
                </a:solidFill>
                <a:latin typeface="Arial"/>
                <a:cs typeface="Arial"/>
              </a:rPr>
              <a:t>use?</a:t>
            </a:r>
            <a:endParaRPr sz="3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45"/>
              </a:spcBef>
              <a:buChar char="•"/>
              <a:tabLst>
                <a:tab pos="355600" algn="l"/>
                <a:tab pos="356235" algn="l"/>
              </a:tabLst>
            </a:pP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Safety</a:t>
            </a:r>
            <a:r>
              <a:rPr sz="3100" spc="1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13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Operating</a:t>
            </a:r>
            <a:endParaRPr sz="3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56D-ABB5-CA69-6589-D8835C96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Activator Roll of Honor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98312-33D9-23C7-B282-536552C1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49848"/>
            <a:ext cx="8077200" cy="4358303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10325FD-4B2F-0976-AFC3-17D6FC422004}"/>
              </a:ext>
            </a:extLst>
          </p:cNvPr>
          <p:cNvSpPr/>
          <p:nvPr/>
        </p:nvSpPr>
        <p:spPr>
          <a:xfrm>
            <a:off x="6553200" y="2743200"/>
            <a:ext cx="2286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312B818-1905-A01C-6278-B205136F81A1}"/>
              </a:ext>
            </a:extLst>
          </p:cNvPr>
          <p:cNvSpPr/>
          <p:nvPr/>
        </p:nvSpPr>
        <p:spPr>
          <a:xfrm>
            <a:off x="6534705" y="4724400"/>
            <a:ext cx="2286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2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397182" y="381000"/>
            <a:ext cx="4754563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85" dirty="0">
                <a:solidFill>
                  <a:srgbClr val="030101"/>
                </a:solidFill>
              </a:rPr>
              <a:t>Summits</a:t>
            </a:r>
            <a:r>
              <a:rPr sz="3600" b="1" spc="254" dirty="0">
                <a:solidFill>
                  <a:srgbClr val="030101"/>
                </a:solidFill>
              </a:rPr>
              <a:t> </a:t>
            </a:r>
            <a:r>
              <a:rPr sz="3600" b="1" spc="135" dirty="0">
                <a:solidFill>
                  <a:srgbClr val="030101"/>
                </a:solidFill>
              </a:rPr>
              <a:t>on</a:t>
            </a:r>
            <a:r>
              <a:rPr sz="3600" b="1" spc="-65" dirty="0">
                <a:solidFill>
                  <a:srgbClr val="030101"/>
                </a:solidFill>
              </a:rPr>
              <a:t> </a:t>
            </a:r>
            <a:r>
              <a:rPr sz="3600" b="1" spc="90" dirty="0">
                <a:solidFill>
                  <a:srgbClr val="030101"/>
                </a:solidFill>
              </a:rPr>
              <a:t>the</a:t>
            </a:r>
            <a:r>
              <a:rPr sz="3600" b="1" spc="180" dirty="0">
                <a:solidFill>
                  <a:srgbClr val="030101"/>
                </a:solidFill>
              </a:rPr>
              <a:t> </a:t>
            </a:r>
            <a:r>
              <a:rPr sz="3600" b="1" spc="45" dirty="0">
                <a:solidFill>
                  <a:srgbClr val="030101"/>
                </a:solidFill>
              </a:rPr>
              <a:t>Air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202" y="1466613"/>
            <a:ext cx="6486525" cy="40557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4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How</a:t>
            </a:r>
            <a:r>
              <a:rPr sz="3100" spc="1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030101"/>
                </a:solidFill>
                <a:latin typeface="Arial"/>
                <a:cs typeface="Arial"/>
              </a:rPr>
              <a:t>did</a:t>
            </a:r>
            <a:r>
              <a:rPr sz="3100" spc="-11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it</a:t>
            </a:r>
            <a:r>
              <a:rPr sz="3100" spc="-2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start?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944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What</a:t>
            </a:r>
            <a:r>
              <a:rPr sz="3100" spc="11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030101"/>
                </a:solidFill>
                <a:latin typeface="Arial"/>
                <a:cs typeface="Arial"/>
              </a:rPr>
              <a:t>is</a:t>
            </a:r>
            <a:r>
              <a:rPr sz="3100" spc="-15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030101"/>
                </a:solidFill>
                <a:latin typeface="Arial"/>
                <a:cs typeface="Arial"/>
              </a:rPr>
              <a:t>it?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875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How</a:t>
            </a:r>
            <a:r>
              <a:rPr sz="3100" spc="1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030101"/>
                </a:solidFill>
                <a:latin typeface="Arial"/>
                <a:cs typeface="Arial"/>
              </a:rPr>
              <a:t>do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 I</a:t>
            </a:r>
            <a:r>
              <a:rPr sz="3100" spc="-8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participate?</a:t>
            </a:r>
            <a:endParaRPr sz="3100" dirty="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4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70" dirty="0">
                <a:solidFill>
                  <a:srgbClr val="030101"/>
                </a:solidFill>
                <a:latin typeface="Arial"/>
                <a:cs typeface="Arial"/>
              </a:rPr>
              <a:t>Can</a:t>
            </a:r>
            <a:r>
              <a:rPr sz="3100" spc="6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get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any awards?</a:t>
            </a:r>
            <a:endParaRPr sz="3100" dirty="0">
              <a:latin typeface="Arial"/>
              <a:cs typeface="Arial"/>
            </a:endParaRPr>
          </a:p>
          <a:p>
            <a:pPr marL="359410" marR="5080" indent="-347345">
              <a:lnSpc>
                <a:spcPct val="104500"/>
              </a:lnSpc>
              <a:spcBef>
                <a:spcPts val="71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How </a:t>
            </a:r>
            <a:r>
              <a:rPr sz="3100" spc="80" dirty="0">
                <a:solidFill>
                  <a:srgbClr val="030101"/>
                </a:solidFill>
                <a:latin typeface="Arial"/>
                <a:cs typeface="Arial"/>
              </a:rPr>
              <a:t>do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I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start 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activating </a:t>
            </a:r>
            <a:r>
              <a:rPr sz="3100" spc="80" dirty="0">
                <a:solidFill>
                  <a:srgbClr val="030101"/>
                </a:solidFill>
                <a:latin typeface="Arial"/>
                <a:cs typeface="Arial"/>
              </a:rPr>
              <a:t>and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what </a:t>
            </a:r>
            <a:r>
              <a:rPr sz="3100" spc="-85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30101"/>
                </a:solidFill>
                <a:latin typeface="Arial"/>
                <a:cs typeface="Arial"/>
              </a:rPr>
              <a:t>equipment</a:t>
            </a:r>
            <a:r>
              <a:rPr sz="3100" spc="27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should</a:t>
            </a: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30101"/>
                </a:solidFill>
                <a:latin typeface="Arial"/>
                <a:cs typeface="Arial"/>
              </a:rPr>
              <a:t>I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030101"/>
                </a:solidFill>
                <a:latin typeface="Arial"/>
                <a:cs typeface="Arial"/>
              </a:rPr>
              <a:t>use?</a:t>
            </a:r>
            <a:endParaRPr sz="3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45"/>
              </a:spcBef>
              <a:buChar char="•"/>
              <a:tabLst>
                <a:tab pos="355600" algn="l"/>
                <a:tab pos="356235" algn="l"/>
              </a:tabLst>
            </a:pP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Safety</a:t>
            </a:r>
            <a:r>
              <a:rPr sz="3100" spc="13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030101"/>
                </a:solidFill>
                <a:latin typeface="Arial"/>
                <a:cs typeface="Arial"/>
              </a:rPr>
              <a:t>and</a:t>
            </a:r>
            <a:r>
              <a:rPr sz="3100" spc="-13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Operating</a:t>
            </a:r>
            <a:endParaRPr sz="3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2251" y="0"/>
            <a:ext cx="1093677" cy="11850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767" y="2667000"/>
            <a:ext cx="3935323" cy="262602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57400" y="498707"/>
            <a:ext cx="355409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110" dirty="0">
                <a:solidFill>
                  <a:srgbClr val="050305"/>
                </a:solidFill>
              </a:rPr>
              <a:t>SOTA</a:t>
            </a:r>
            <a:r>
              <a:rPr sz="3600" b="1" spc="190" dirty="0">
                <a:solidFill>
                  <a:srgbClr val="050305"/>
                </a:solidFill>
              </a:rPr>
              <a:t> </a:t>
            </a:r>
            <a:r>
              <a:rPr sz="3600" b="1" spc="-245" dirty="0">
                <a:solidFill>
                  <a:srgbClr val="050305"/>
                </a:solidFill>
                <a:latin typeface="Arial"/>
                <a:cs typeface="Arial"/>
              </a:rPr>
              <a:t>Awards</a:t>
            </a:r>
            <a:endParaRPr sz="3600" b="1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330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330" algn="l"/>
                <a:tab pos="354965" algn="l"/>
              </a:tabLst>
            </a:pPr>
            <a:r>
              <a:rPr spc="40" dirty="0"/>
              <a:t>Mountain</a:t>
            </a:r>
            <a:r>
              <a:rPr spc="110" dirty="0"/>
              <a:t> </a:t>
            </a:r>
            <a:r>
              <a:rPr spc="65" dirty="0"/>
              <a:t>Goat</a:t>
            </a:r>
          </a:p>
          <a:p>
            <a:pPr marL="760730" lvl="1" indent="-300355">
              <a:lnSpc>
                <a:spcPct val="100000"/>
              </a:lnSpc>
              <a:spcBef>
                <a:spcPts val="409"/>
              </a:spcBef>
              <a:buChar char="-"/>
              <a:tabLst>
                <a:tab pos="760730" algn="l"/>
                <a:tab pos="761365" algn="l"/>
              </a:tabLst>
            </a:pPr>
            <a:r>
              <a:rPr sz="2300" spc="60" dirty="0">
                <a:solidFill>
                  <a:srgbClr val="050305"/>
                </a:solidFill>
                <a:latin typeface="Arial"/>
                <a:cs typeface="Arial"/>
              </a:rPr>
              <a:t>1000</a:t>
            </a:r>
            <a:r>
              <a:rPr sz="2300" spc="-1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050305"/>
                </a:solidFill>
                <a:latin typeface="Arial"/>
                <a:cs typeface="Arial"/>
              </a:rPr>
              <a:t>activating</a:t>
            </a:r>
            <a:r>
              <a:rPr sz="2300" spc="1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305"/>
                </a:solidFill>
                <a:latin typeface="Arial"/>
                <a:cs typeface="Arial"/>
              </a:rPr>
              <a:t>points</a:t>
            </a:r>
            <a:endParaRPr sz="23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45"/>
              </a:spcBef>
              <a:buChar char="•"/>
              <a:tabLst>
                <a:tab pos="355600" algn="l"/>
                <a:tab pos="356235" algn="l"/>
              </a:tabLst>
            </a:pPr>
            <a:r>
              <a:rPr spc="40" dirty="0"/>
              <a:t>Shack</a:t>
            </a:r>
            <a:r>
              <a:rPr spc="100" dirty="0"/>
              <a:t> </a:t>
            </a:r>
            <a:r>
              <a:rPr spc="40" dirty="0"/>
              <a:t>Sloth</a:t>
            </a:r>
          </a:p>
          <a:p>
            <a:pPr marL="760730" lvl="1" indent="-300355">
              <a:lnSpc>
                <a:spcPct val="100000"/>
              </a:lnSpc>
              <a:spcBef>
                <a:spcPts val="484"/>
              </a:spcBef>
              <a:buChar char="-"/>
              <a:tabLst>
                <a:tab pos="760730" algn="l"/>
                <a:tab pos="761365" algn="l"/>
              </a:tabLst>
            </a:pPr>
            <a:r>
              <a:rPr sz="2300" spc="60" dirty="0">
                <a:solidFill>
                  <a:srgbClr val="050305"/>
                </a:solidFill>
                <a:latin typeface="Arial"/>
                <a:cs typeface="Arial"/>
              </a:rPr>
              <a:t>1000</a:t>
            </a:r>
            <a:r>
              <a:rPr sz="2300" spc="-2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050305"/>
                </a:solidFill>
                <a:latin typeface="Arial"/>
                <a:cs typeface="Arial"/>
              </a:rPr>
              <a:t>chasing</a:t>
            </a:r>
            <a:r>
              <a:rPr sz="2300" spc="-2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050305"/>
                </a:solidFill>
                <a:latin typeface="Arial"/>
                <a:cs typeface="Arial"/>
              </a:rPr>
              <a:t>points</a:t>
            </a:r>
            <a:endParaRPr sz="23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45"/>
              </a:spcBef>
              <a:buChar char="•"/>
              <a:tabLst>
                <a:tab pos="355600" algn="l"/>
                <a:tab pos="356235" algn="l"/>
              </a:tabLst>
            </a:pPr>
            <a:r>
              <a:rPr spc="90" dirty="0"/>
              <a:t>SWL</a:t>
            </a:r>
          </a:p>
          <a:p>
            <a:pPr marL="362585" indent="-350520">
              <a:lnSpc>
                <a:spcPct val="100000"/>
              </a:lnSpc>
              <a:spcBef>
                <a:spcPts val="434"/>
              </a:spcBef>
              <a:buChar char="•"/>
              <a:tabLst>
                <a:tab pos="362585" algn="l"/>
                <a:tab pos="363220" algn="l"/>
              </a:tabLst>
            </a:pPr>
            <a:r>
              <a:rPr spc="30" dirty="0"/>
              <a:t>Association</a:t>
            </a:r>
            <a:r>
              <a:rPr spc="175" dirty="0"/>
              <a:t> </a:t>
            </a:r>
            <a:r>
              <a:rPr spc="35" dirty="0"/>
              <a:t>awards</a:t>
            </a:r>
          </a:p>
          <a:p>
            <a:pPr marL="361315" marR="5080" indent="-349250">
              <a:lnSpc>
                <a:spcPts val="3040"/>
              </a:lnSpc>
              <a:spcBef>
                <a:spcPts val="770"/>
              </a:spcBef>
              <a:buChar char="•"/>
              <a:tabLst>
                <a:tab pos="360680" algn="l"/>
                <a:tab pos="361950" algn="l"/>
              </a:tabLst>
            </a:pPr>
            <a:r>
              <a:rPr spc="20" dirty="0"/>
              <a:t>Further</a:t>
            </a:r>
            <a:r>
              <a:rPr spc="160" dirty="0"/>
              <a:t> </a:t>
            </a:r>
            <a:r>
              <a:rPr spc="40" dirty="0"/>
              <a:t>certificates</a:t>
            </a:r>
            <a:r>
              <a:rPr spc="90" dirty="0"/>
              <a:t> </a:t>
            </a:r>
            <a:r>
              <a:rPr spc="70" dirty="0"/>
              <a:t>at </a:t>
            </a:r>
            <a:r>
              <a:rPr spc="75" dirty="0"/>
              <a:t> </a:t>
            </a:r>
            <a:r>
              <a:rPr spc="50" dirty="0"/>
              <a:t>2500,</a:t>
            </a:r>
            <a:r>
              <a:rPr spc="-10" dirty="0"/>
              <a:t> </a:t>
            </a:r>
            <a:r>
              <a:rPr spc="50" dirty="0"/>
              <a:t>5000,</a:t>
            </a:r>
            <a:r>
              <a:rPr spc="-5" dirty="0"/>
              <a:t> </a:t>
            </a:r>
            <a:r>
              <a:rPr spc="70" dirty="0"/>
              <a:t>10000</a:t>
            </a:r>
            <a:r>
              <a:rPr spc="-70" dirty="0"/>
              <a:t> </a:t>
            </a:r>
            <a:r>
              <a:rPr spc="40" dirty="0"/>
              <a:t>points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88283" y="1578678"/>
            <a:ext cx="4406265" cy="95948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4330" indent="-342265">
              <a:lnSpc>
                <a:spcPct val="100000"/>
              </a:lnSpc>
              <a:spcBef>
                <a:spcPts val="535"/>
              </a:spcBef>
              <a:buChar char="•"/>
              <a:tabLst>
                <a:tab pos="353695" algn="l"/>
                <a:tab pos="354965" algn="l"/>
              </a:tabLst>
            </a:pPr>
            <a:r>
              <a:rPr sz="2700" spc="25" dirty="0">
                <a:solidFill>
                  <a:srgbClr val="050305"/>
                </a:solidFill>
                <a:latin typeface="Arial"/>
                <a:cs typeface="Arial"/>
              </a:rPr>
              <a:t>Certificates</a:t>
            </a:r>
            <a:endParaRPr sz="2700">
              <a:latin typeface="Arial"/>
              <a:cs typeface="Arial"/>
            </a:endParaRPr>
          </a:p>
          <a:p>
            <a:pPr marL="558165" indent="-546100">
              <a:lnSpc>
                <a:spcPct val="100000"/>
              </a:lnSpc>
              <a:spcBef>
                <a:spcPts val="434"/>
              </a:spcBef>
              <a:buChar char="•"/>
              <a:tabLst>
                <a:tab pos="558165" algn="l"/>
                <a:tab pos="558800" algn="l"/>
              </a:tabLst>
            </a:pPr>
            <a:r>
              <a:rPr sz="2700" spc="45" dirty="0">
                <a:solidFill>
                  <a:srgbClr val="050305"/>
                </a:solidFill>
                <a:latin typeface="Arial"/>
                <a:cs typeface="Arial"/>
              </a:rPr>
              <a:t>100,</a:t>
            </a:r>
            <a:r>
              <a:rPr sz="2700" spc="5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050305"/>
                </a:solidFill>
                <a:latin typeface="Arial"/>
                <a:cs typeface="Arial"/>
              </a:rPr>
              <a:t>250</a:t>
            </a:r>
            <a:r>
              <a:rPr sz="2700" spc="1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50305"/>
                </a:solidFill>
                <a:latin typeface="Arial"/>
                <a:cs typeface="Arial"/>
              </a:rPr>
              <a:t>and</a:t>
            </a:r>
            <a:r>
              <a:rPr sz="2700" spc="-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050305"/>
                </a:solidFill>
                <a:latin typeface="Arial"/>
                <a:cs typeface="Arial"/>
              </a:rPr>
              <a:t>500</a:t>
            </a:r>
            <a:r>
              <a:rPr sz="2700" spc="-1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050305"/>
                </a:solidFill>
                <a:latin typeface="Arial"/>
                <a:cs typeface="Arial"/>
              </a:rPr>
              <a:t>points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496" y="458736"/>
            <a:ext cx="475488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85" dirty="0"/>
              <a:t>Summits</a:t>
            </a:r>
            <a:r>
              <a:rPr sz="3600" b="1" spc="254" dirty="0"/>
              <a:t> </a:t>
            </a:r>
            <a:r>
              <a:rPr sz="3600" b="1" spc="135" dirty="0"/>
              <a:t>on</a:t>
            </a:r>
            <a:r>
              <a:rPr sz="3600" b="1" spc="-65" dirty="0"/>
              <a:t> </a:t>
            </a:r>
            <a:r>
              <a:rPr sz="3600" b="1" spc="90" dirty="0"/>
              <a:t>the</a:t>
            </a:r>
            <a:r>
              <a:rPr sz="3600" b="1" spc="180" dirty="0"/>
              <a:t> </a:t>
            </a:r>
            <a:r>
              <a:rPr sz="3600" b="1" spc="45" dirty="0"/>
              <a:t>Air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202" y="1466613"/>
            <a:ext cx="6486525" cy="40557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4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093"/>
                </a:solidFill>
                <a:latin typeface="Arial"/>
                <a:cs typeface="Arial"/>
              </a:rPr>
              <a:t>How</a:t>
            </a:r>
            <a:r>
              <a:rPr sz="3100" spc="15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939093"/>
                </a:solidFill>
                <a:latin typeface="Arial"/>
                <a:cs typeface="Arial"/>
              </a:rPr>
              <a:t>did</a:t>
            </a:r>
            <a:r>
              <a:rPr sz="3100" spc="-11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939093"/>
                </a:solidFill>
                <a:latin typeface="Arial"/>
                <a:cs typeface="Arial"/>
              </a:rPr>
              <a:t>it</a:t>
            </a:r>
            <a:r>
              <a:rPr sz="3100" spc="-25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093"/>
                </a:solidFill>
                <a:latin typeface="Arial"/>
                <a:cs typeface="Arial"/>
              </a:rPr>
              <a:t>start?</a:t>
            </a:r>
            <a:endParaRPr sz="310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944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30" dirty="0">
                <a:solidFill>
                  <a:srgbClr val="939093"/>
                </a:solidFill>
                <a:latin typeface="Arial"/>
                <a:cs typeface="Arial"/>
              </a:rPr>
              <a:t>What</a:t>
            </a:r>
            <a:r>
              <a:rPr sz="3100" spc="11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939093"/>
                </a:solidFill>
                <a:latin typeface="Arial"/>
                <a:cs typeface="Arial"/>
              </a:rPr>
              <a:t>is</a:t>
            </a:r>
            <a:r>
              <a:rPr sz="3100" spc="-15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939093"/>
                </a:solidFill>
                <a:latin typeface="Arial"/>
                <a:cs typeface="Arial"/>
              </a:rPr>
              <a:t>it?</a:t>
            </a:r>
            <a:endParaRPr sz="310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875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093"/>
                </a:solidFill>
                <a:latin typeface="Arial"/>
                <a:cs typeface="Arial"/>
              </a:rPr>
              <a:t>How</a:t>
            </a:r>
            <a:r>
              <a:rPr sz="3100" spc="1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093"/>
                </a:solidFill>
                <a:latin typeface="Arial"/>
                <a:cs typeface="Arial"/>
              </a:rPr>
              <a:t>do</a:t>
            </a:r>
            <a:r>
              <a:rPr sz="3100" spc="40" dirty="0">
                <a:solidFill>
                  <a:srgbClr val="939093"/>
                </a:solidFill>
                <a:latin typeface="Arial"/>
                <a:cs typeface="Arial"/>
              </a:rPr>
              <a:t> I</a:t>
            </a:r>
            <a:r>
              <a:rPr sz="3100" spc="-8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093"/>
                </a:solidFill>
                <a:latin typeface="Arial"/>
                <a:cs typeface="Arial"/>
              </a:rPr>
              <a:t>participate?</a:t>
            </a:r>
            <a:endParaRPr sz="310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4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70" dirty="0">
                <a:solidFill>
                  <a:srgbClr val="939093"/>
                </a:solidFill>
                <a:latin typeface="Arial"/>
                <a:cs typeface="Arial"/>
              </a:rPr>
              <a:t>Can</a:t>
            </a:r>
            <a:r>
              <a:rPr sz="3100" spc="65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9390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093"/>
                </a:solidFill>
                <a:latin typeface="Arial"/>
                <a:cs typeface="Arial"/>
              </a:rPr>
              <a:t>get</a:t>
            </a:r>
            <a:r>
              <a:rPr sz="3100" spc="4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093"/>
                </a:solidFill>
                <a:latin typeface="Arial"/>
                <a:cs typeface="Arial"/>
              </a:rPr>
              <a:t>any awards?</a:t>
            </a:r>
            <a:endParaRPr sz="3100">
              <a:latin typeface="Arial"/>
              <a:cs typeface="Arial"/>
            </a:endParaRPr>
          </a:p>
          <a:p>
            <a:pPr marL="359410" marR="5080" indent="-347345">
              <a:lnSpc>
                <a:spcPct val="104500"/>
              </a:lnSpc>
              <a:spcBef>
                <a:spcPts val="71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010101"/>
                </a:solidFill>
                <a:latin typeface="Arial"/>
                <a:cs typeface="Arial"/>
              </a:rPr>
              <a:t>How </a:t>
            </a:r>
            <a:r>
              <a:rPr sz="3100" spc="80" dirty="0">
                <a:solidFill>
                  <a:srgbClr val="010101"/>
                </a:solidFill>
                <a:latin typeface="Arial"/>
                <a:cs typeface="Arial"/>
              </a:rPr>
              <a:t>do </a:t>
            </a:r>
            <a:r>
              <a:rPr sz="3100" spc="40" dirty="0">
                <a:solidFill>
                  <a:srgbClr val="010101"/>
                </a:solidFill>
                <a:latin typeface="Arial"/>
                <a:cs typeface="Arial"/>
              </a:rPr>
              <a:t>I </a:t>
            </a:r>
            <a:r>
              <a:rPr sz="3100" spc="35" dirty="0">
                <a:solidFill>
                  <a:srgbClr val="010101"/>
                </a:solidFill>
                <a:latin typeface="Arial"/>
                <a:cs typeface="Arial"/>
              </a:rPr>
              <a:t>start </a:t>
            </a:r>
            <a:r>
              <a:rPr sz="3100" spc="20" dirty="0">
                <a:solidFill>
                  <a:srgbClr val="010101"/>
                </a:solidFill>
                <a:latin typeface="Arial"/>
                <a:cs typeface="Arial"/>
              </a:rPr>
              <a:t>activating </a:t>
            </a:r>
            <a:r>
              <a:rPr sz="3100" spc="80" dirty="0">
                <a:solidFill>
                  <a:srgbClr val="010101"/>
                </a:solidFill>
                <a:latin typeface="Arial"/>
                <a:cs typeface="Arial"/>
              </a:rPr>
              <a:t>and </a:t>
            </a:r>
            <a:r>
              <a:rPr sz="3100" spc="40" dirty="0">
                <a:solidFill>
                  <a:srgbClr val="010101"/>
                </a:solidFill>
                <a:latin typeface="Arial"/>
                <a:cs typeface="Arial"/>
              </a:rPr>
              <a:t>what </a:t>
            </a:r>
            <a:r>
              <a:rPr sz="3100" spc="-85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10101"/>
                </a:solidFill>
                <a:latin typeface="Arial"/>
                <a:cs typeface="Arial"/>
              </a:rPr>
              <a:t>equipment</a:t>
            </a:r>
            <a:r>
              <a:rPr sz="3100" spc="27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10101"/>
                </a:solidFill>
                <a:latin typeface="Arial"/>
                <a:cs typeface="Arial"/>
              </a:rPr>
              <a:t>should</a:t>
            </a:r>
            <a:r>
              <a:rPr sz="3100" spc="5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10101"/>
                </a:solidFill>
                <a:latin typeface="Arial"/>
                <a:cs typeface="Arial"/>
              </a:rPr>
              <a:t>I</a:t>
            </a:r>
            <a:r>
              <a:rPr sz="3100" spc="3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10101"/>
                </a:solidFill>
                <a:latin typeface="Arial"/>
                <a:cs typeface="Arial"/>
              </a:rPr>
              <a:t>use?</a:t>
            </a:r>
            <a:endParaRPr sz="31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45"/>
              </a:spcBef>
              <a:buChar char="•"/>
              <a:tabLst>
                <a:tab pos="355600" algn="l"/>
                <a:tab pos="356235" algn="l"/>
              </a:tabLst>
            </a:pPr>
            <a:r>
              <a:rPr sz="3100" spc="35" dirty="0">
                <a:solidFill>
                  <a:srgbClr val="939093"/>
                </a:solidFill>
                <a:latin typeface="Arial"/>
                <a:cs typeface="Arial"/>
              </a:rPr>
              <a:t>Safety</a:t>
            </a:r>
            <a:r>
              <a:rPr sz="3100" spc="130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093"/>
                </a:solidFill>
                <a:latin typeface="Arial"/>
                <a:cs typeface="Arial"/>
              </a:rPr>
              <a:t>and</a:t>
            </a:r>
            <a:r>
              <a:rPr sz="3100" spc="-135" dirty="0">
                <a:solidFill>
                  <a:srgbClr val="9390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093"/>
                </a:solidFill>
                <a:latin typeface="Arial"/>
                <a:cs typeface="Arial"/>
              </a:rPr>
              <a:t>Operating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2D48C5-749B-CDAA-7D16-BC9CD6C49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" y="385822"/>
            <a:ext cx="8026400" cy="60198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595" y="452378"/>
            <a:ext cx="45351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65" dirty="0">
                <a:solidFill>
                  <a:srgbClr val="030103"/>
                </a:solidFill>
              </a:rPr>
              <a:t>Bands</a:t>
            </a:r>
            <a:r>
              <a:rPr sz="3600" b="1" spc="235" dirty="0">
                <a:solidFill>
                  <a:srgbClr val="030103"/>
                </a:solidFill>
              </a:rPr>
              <a:t> </a:t>
            </a:r>
            <a:r>
              <a:rPr sz="3600" b="1" spc="65" dirty="0">
                <a:solidFill>
                  <a:srgbClr val="030103"/>
                </a:solidFill>
              </a:rPr>
              <a:t>and</a:t>
            </a:r>
            <a:r>
              <a:rPr sz="3600" b="1" dirty="0">
                <a:solidFill>
                  <a:srgbClr val="030103"/>
                </a:solidFill>
              </a:rPr>
              <a:t> </a:t>
            </a:r>
            <a:r>
              <a:rPr sz="3600" b="1" spc="75" dirty="0">
                <a:solidFill>
                  <a:srgbClr val="030103"/>
                </a:solidFill>
              </a:rPr>
              <a:t>Modes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538" y="1494511"/>
            <a:ext cx="7455534" cy="434862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590"/>
              </a:spcBef>
              <a:buChar char="•"/>
              <a:tabLst>
                <a:tab pos="372110" algn="l"/>
                <a:tab pos="372745" algn="l"/>
              </a:tabLst>
            </a:pPr>
            <a:r>
              <a:rPr sz="3050" spc="70" dirty="0">
                <a:solidFill>
                  <a:schemeClr val="bg1"/>
                </a:solidFill>
                <a:latin typeface="Arial"/>
                <a:cs typeface="Arial"/>
              </a:rPr>
              <a:t>VHF</a:t>
            </a:r>
            <a:r>
              <a:rPr lang="en-US" sz="3050" spc="70" dirty="0">
                <a:solidFill>
                  <a:schemeClr val="bg1"/>
                </a:solidFill>
                <a:latin typeface="Arial"/>
                <a:cs typeface="Arial"/>
              </a:rPr>
              <a:t> and UHF</a:t>
            </a:r>
            <a:endParaRPr sz="30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68350" lvl="1" indent="-307340">
              <a:lnSpc>
                <a:spcPct val="100000"/>
              </a:lnSpc>
              <a:spcBef>
                <a:spcPts val="434"/>
              </a:spcBef>
              <a:buChar char="-"/>
              <a:tabLst>
                <a:tab pos="768350" algn="l"/>
                <a:tab pos="768985" algn="l"/>
              </a:tabLst>
            </a:pPr>
            <a:r>
              <a:rPr sz="2700" spc="-2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27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chemeClr val="bg1"/>
                </a:solidFill>
                <a:latin typeface="Arial"/>
                <a:cs typeface="Arial"/>
              </a:rPr>
              <a:t>lot</a:t>
            </a:r>
            <a:r>
              <a:rPr sz="27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27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90" dirty="0">
                <a:solidFill>
                  <a:schemeClr val="bg1"/>
                </a:solidFill>
                <a:latin typeface="Arial"/>
                <a:cs typeface="Arial"/>
              </a:rPr>
              <a:t>2m</a:t>
            </a:r>
            <a:r>
              <a:rPr sz="27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110" dirty="0">
                <a:solidFill>
                  <a:schemeClr val="bg1"/>
                </a:solidFill>
                <a:latin typeface="Arial"/>
                <a:cs typeface="Arial"/>
              </a:rPr>
              <a:t>FM</a:t>
            </a:r>
            <a:r>
              <a:rPr lang="en-US" sz="2700" spc="110" dirty="0">
                <a:solidFill>
                  <a:schemeClr val="bg1"/>
                </a:solidFill>
                <a:latin typeface="Arial"/>
                <a:cs typeface="Arial"/>
              </a:rPr>
              <a:t> 146.580mhz</a:t>
            </a: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61365" lvl="1" indent="-300355">
              <a:lnSpc>
                <a:spcPct val="100000"/>
              </a:lnSpc>
              <a:spcBef>
                <a:spcPts val="434"/>
              </a:spcBef>
              <a:buChar char="-"/>
              <a:tabLst>
                <a:tab pos="761365" algn="l"/>
                <a:tab pos="762000" algn="l"/>
              </a:tabLst>
            </a:pPr>
            <a:r>
              <a:rPr sz="2700" spc="65" dirty="0">
                <a:solidFill>
                  <a:schemeClr val="bg1"/>
                </a:solidFill>
                <a:latin typeface="Arial"/>
                <a:cs typeface="Arial"/>
              </a:rPr>
              <a:t>SSB</a:t>
            </a:r>
            <a:r>
              <a:rPr sz="27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2700" spc="-1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45" dirty="0">
                <a:solidFill>
                  <a:schemeClr val="bg1"/>
                </a:solidFill>
                <a:latin typeface="Arial"/>
                <a:cs typeface="Arial"/>
              </a:rPr>
              <a:t>popular</a:t>
            </a: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60095" lvl="1" indent="-299085">
              <a:lnSpc>
                <a:spcPct val="100000"/>
              </a:lnSpc>
              <a:spcBef>
                <a:spcPts val="505"/>
              </a:spcBef>
              <a:buChar char="-"/>
              <a:tabLst>
                <a:tab pos="759460" algn="l"/>
                <a:tab pos="760730" algn="l"/>
              </a:tabLst>
            </a:pPr>
            <a:r>
              <a:rPr sz="2700" spc="85" dirty="0">
                <a:solidFill>
                  <a:schemeClr val="bg1"/>
                </a:solidFill>
                <a:latin typeface="Arial"/>
                <a:cs typeface="Arial"/>
              </a:rPr>
              <a:t>CW</a:t>
            </a:r>
            <a:r>
              <a:rPr sz="270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27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chemeClr val="bg1"/>
                </a:solidFill>
                <a:latin typeface="Arial"/>
                <a:cs typeface="Arial"/>
              </a:rPr>
              <a:t>also</a:t>
            </a:r>
            <a:r>
              <a:rPr sz="2700" spc="65" dirty="0">
                <a:solidFill>
                  <a:schemeClr val="bg1"/>
                </a:solidFill>
                <a:latin typeface="Arial"/>
                <a:cs typeface="Arial"/>
              </a:rPr>
              <a:t> used</a:t>
            </a:r>
            <a:r>
              <a:rPr sz="27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chemeClr val="bg1"/>
                </a:solidFill>
                <a:latin typeface="Arial"/>
                <a:cs typeface="Arial"/>
              </a:rPr>
              <a:t>occasionally</a:t>
            </a: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030103"/>
              </a:buClr>
              <a:buFont typeface="Arial"/>
              <a:buChar char="-"/>
            </a:pPr>
            <a:endParaRPr sz="3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5"/>
              </a:spcBef>
              <a:buChar char="•"/>
              <a:tabLst>
                <a:tab pos="360045" algn="l"/>
                <a:tab pos="360680" algn="l"/>
              </a:tabLst>
            </a:pPr>
            <a:r>
              <a:rPr sz="3050" spc="135" dirty="0">
                <a:solidFill>
                  <a:schemeClr val="bg1"/>
                </a:solidFill>
                <a:latin typeface="Arial"/>
                <a:cs typeface="Arial"/>
              </a:rPr>
              <a:t>HF</a:t>
            </a:r>
            <a:endParaRPr sz="30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68350" lvl="1" indent="-307340">
              <a:lnSpc>
                <a:spcPct val="100000"/>
              </a:lnSpc>
              <a:spcBef>
                <a:spcPts val="505"/>
              </a:spcBef>
              <a:buChar char="-"/>
              <a:tabLst>
                <a:tab pos="768350" algn="l"/>
                <a:tab pos="768985" algn="l"/>
              </a:tabLst>
            </a:pPr>
            <a:r>
              <a:rPr sz="2700" spc="-2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2700" spc="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chemeClr val="bg1"/>
                </a:solidFill>
                <a:latin typeface="Arial"/>
                <a:cs typeface="Arial"/>
              </a:rPr>
              <a:t>lot</a:t>
            </a:r>
            <a:r>
              <a:rPr sz="2700" spc="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2700" spc="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chemeClr val="bg1"/>
                </a:solidFill>
                <a:latin typeface="Arial"/>
                <a:cs typeface="Arial"/>
              </a:rPr>
              <a:t>CW,</a:t>
            </a:r>
            <a:r>
              <a:rPr sz="27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85" dirty="0">
                <a:solidFill>
                  <a:schemeClr val="bg1"/>
                </a:solidFill>
                <a:latin typeface="Arial"/>
                <a:cs typeface="Arial"/>
              </a:rPr>
              <a:t>due</a:t>
            </a:r>
            <a:r>
              <a:rPr sz="27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95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27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chemeClr val="bg1"/>
                </a:solidFill>
                <a:latin typeface="Arial"/>
                <a:cs typeface="Arial"/>
              </a:rPr>
              <a:t>use</a:t>
            </a:r>
            <a:r>
              <a:rPr sz="2700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2700" spc="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90" dirty="0">
                <a:solidFill>
                  <a:schemeClr val="bg1"/>
                </a:solidFill>
                <a:latin typeface="Arial"/>
                <a:cs typeface="Arial"/>
              </a:rPr>
              <a:t>QRP</a:t>
            </a:r>
            <a:r>
              <a:rPr sz="27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chemeClr val="bg1"/>
                </a:solidFill>
                <a:latin typeface="Arial"/>
                <a:cs typeface="Arial"/>
              </a:rPr>
              <a:t>equipment</a:t>
            </a: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1645">
              <a:lnSpc>
                <a:spcPts val="3175"/>
              </a:lnSpc>
              <a:spcBef>
                <a:spcPts val="434"/>
              </a:spcBef>
              <a:tabLst>
                <a:tab pos="757555" algn="l"/>
              </a:tabLst>
            </a:pPr>
            <a:r>
              <a:rPr sz="2700" spc="25" dirty="0">
                <a:solidFill>
                  <a:schemeClr val="bg1"/>
                </a:solidFill>
                <a:latin typeface="Arial"/>
                <a:cs typeface="Arial"/>
              </a:rPr>
              <a:t>-	</a:t>
            </a:r>
            <a:r>
              <a:rPr sz="2700" spc="55" dirty="0">
                <a:solidFill>
                  <a:schemeClr val="bg1"/>
                </a:solidFill>
                <a:latin typeface="Arial"/>
                <a:cs typeface="Arial"/>
              </a:rPr>
              <a:t>10118</a:t>
            </a:r>
            <a:r>
              <a:rPr sz="27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chemeClr val="bg1"/>
                </a:solidFill>
                <a:latin typeface="Arial"/>
                <a:cs typeface="Arial"/>
              </a:rPr>
              <a:t>kHz,</a:t>
            </a:r>
            <a:r>
              <a:rPr sz="27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chemeClr val="bg1"/>
                </a:solidFill>
                <a:latin typeface="Arial"/>
                <a:cs typeface="Arial"/>
              </a:rPr>
              <a:t>14060</a:t>
            </a:r>
            <a:r>
              <a:rPr sz="2700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80" dirty="0">
                <a:solidFill>
                  <a:schemeClr val="bg1"/>
                </a:solidFill>
                <a:latin typeface="Arial"/>
                <a:cs typeface="Arial"/>
              </a:rPr>
              <a:t>kHz,</a:t>
            </a:r>
            <a:r>
              <a:rPr sz="2700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chemeClr val="bg1"/>
                </a:solidFill>
                <a:latin typeface="Arial"/>
                <a:cs typeface="Arial"/>
              </a:rPr>
              <a:t>14</a:t>
            </a:r>
            <a:r>
              <a:rPr lang="en-US" sz="2700" spc="50" dirty="0">
                <a:solidFill>
                  <a:schemeClr val="bg1"/>
                </a:solidFill>
                <a:latin typeface="Arial"/>
                <a:cs typeface="Arial"/>
              </a:rPr>
              <a:t>285</a:t>
            </a:r>
            <a:r>
              <a:rPr sz="2700" spc="60" dirty="0">
                <a:solidFill>
                  <a:schemeClr val="bg1"/>
                </a:solidFill>
                <a:latin typeface="Arial"/>
                <a:cs typeface="Arial"/>
              </a:rPr>
              <a:t>kHz are</a:t>
            </a: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54380">
              <a:lnSpc>
                <a:spcPts val="3175"/>
              </a:lnSpc>
            </a:pPr>
            <a:r>
              <a:rPr lang="en-US" sz="2700" spc="30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sz="2700" spc="30" dirty="0">
                <a:solidFill>
                  <a:schemeClr val="bg1"/>
                </a:solidFill>
                <a:latin typeface="Arial"/>
                <a:cs typeface="Arial"/>
              </a:rPr>
              <a:t>opular</a:t>
            </a:r>
            <a:r>
              <a:rPr lang="en-US" sz="2700" spc="30" dirty="0">
                <a:solidFill>
                  <a:schemeClr val="bg1"/>
                </a:solidFill>
                <a:latin typeface="Arial"/>
                <a:cs typeface="Arial"/>
              </a:rPr>
              <a:t> watering holes</a:t>
            </a: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8AF4B-C6B1-683C-ECB6-784462EF5315}"/>
              </a:ext>
            </a:extLst>
          </p:cNvPr>
          <p:cNvSpPr txBox="1"/>
          <p:nvPr/>
        </p:nvSpPr>
        <p:spPr>
          <a:xfrm>
            <a:off x="5334000" y="6092489"/>
            <a:ext cx="271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Sunset Pk   Paul W6PNG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890" y="458736"/>
            <a:ext cx="714438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65" dirty="0">
                <a:solidFill>
                  <a:srgbClr val="030101"/>
                </a:solidFill>
              </a:rPr>
              <a:t>Principal</a:t>
            </a:r>
            <a:r>
              <a:rPr sz="3600" b="1" spc="295" dirty="0">
                <a:solidFill>
                  <a:srgbClr val="030101"/>
                </a:solidFill>
              </a:rPr>
              <a:t> </a:t>
            </a:r>
            <a:r>
              <a:rPr sz="3600" b="1" spc="60" dirty="0">
                <a:solidFill>
                  <a:srgbClr val="030101"/>
                </a:solidFill>
              </a:rPr>
              <a:t>Rules</a:t>
            </a:r>
            <a:r>
              <a:rPr sz="3600" b="1" spc="254" dirty="0">
                <a:solidFill>
                  <a:srgbClr val="030101"/>
                </a:solidFill>
              </a:rPr>
              <a:t> </a:t>
            </a:r>
            <a:r>
              <a:rPr sz="3600" b="1" spc="45" dirty="0">
                <a:solidFill>
                  <a:srgbClr val="030101"/>
                </a:solidFill>
              </a:rPr>
              <a:t>for</a:t>
            </a:r>
            <a:r>
              <a:rPr sz="3600" b="1" spc="160" dirty="0">
                <a:solidFill>
                  <a:srgbClr val="030101"/>
                </a:solidFill>
              </a:rPr>
              <a:t> </a:t>
            </a:r>
            <a:r>
              <a:rPr sz="3600" b="1" spc="50" dirty="0">
                <a:solidFill>
                  <a:srgbClr val="030101"/>
                </a:solidFill>
              </a:rPr>
              <a:t>Activators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7890" y="914400"/>
            <a:ext cx="7943850" cy="5786199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354330" indent="-342265">
              <a:lnSpc>
                <a:spcPct val="100000"/>
              </a:lnSpc>
              <a:spcBef>
                <a:spcPts val="1960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Cannot</a:t>
            </a:r>
            <a:r>
              <a:rPr sz="3100" spc="8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75" dirty="0">
                <a:solidFill>
                  <a:srgbClr val="030101"/>
                </a:solidFill>
                <a:latin typeface="Arial"/>
                <a:cs typeface="Arial"/>
              </a:rPr>
              <a:t>use</a:t>
            </a:r>
            <a:r>
              <a:rPr sz="3100" spc="-5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motorized</a:t>
            </a:r>
            <a:r>
              <a:rPr sz="3100" spc="8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transport</a:t>
            </a:r>
            <a:r>
              <a:rPr sz="3100" spc="17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75" dirty="0">
                <a:solidFill>
                  <a:srgbClr val="030101"/>
                </a:solidFill>
                <a:latin typeface="Arial"/>
                <a:cs typeface="Arial"/>
              </a:rPr>
              <a:t>to</a:t>
            </a:r>
            <a:r>
              <a:rPr sz="3100" spc="-5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summit</a:t>
            </a:r>
            <a:endParaRPr lang="en-US" sz="3100" spc="30" dirty="0">
              <a:solidFill>
                <a:srgbClr val="030101"/>
              </a:solidFill>
              <a:latin typeface="Arial"/>
              <a:cs typeface="Arial"/>
            </a:endParaRPr>
          </a:p>
          <a:p>
            <a:pPr marL="811530" lvl="1" indent="-342265">
              <a:spcBef>
                <a:spcPts val="1960"/>
              </a:spcBef>
              <a:buChar char="•"/>
              <a:tabLst>
                <a:tab pos="354330" algn="l"/>
                <a:tab pos="354965" algn="l"/>
              </a:tabLst>
            </a:pPr>
            <a:r>
              <a:rPr lang="en-US" sz="2800" spc="30" dirty="0">
                <a:solidFill>
                  <a:srgbClr val="030101"/>
                </a:solidFill>
                <a:latin typeface="Arial"/>
                <a:cs typeface="Arial"/>
              </a:rPr>
              <a:t>but you can drive up close to it</a:t>
            </a:r>
            <a:endParaRPr sz="2800" dirty="0">
              <a:latin typeface="Arial"/>
              <a:cs typeface="Arial"/>
            </a:endParaRPr>
          </a:p>
          <a:p>
            <a:pPr marL="353060" indent="-340995">
              <a:lnSpc>
                <a:spcPct val="100000"/>
              </a:lnSpc>
              <a:spcBef>
                <a:spcPts val="1864"/>
              </a:spcBef>
              <a:buChar char="•"/>
              <a:tabLst>
                <a:tab pos="353060" algn="l"/>
                <a:tab pos="353695" algn="l"/>
              </a:tabLst>
            </a:pP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Must</a:t>
            </a:r>
            <a:r>
              <a:rPr sz="3100" spc="10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operate</a:t>
            </a:r>
            <a:r>
              <a:rPr sz="3100" spc="9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from</a:t>
            </a:r>
            <a:r>
              <a:rPr sz="3100" spc="-1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portable</a:t>
            </a:r>
            <a:r>
              <a:rPr sz="3100" spc="9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power</a:t>
            </a:r>
            <a:r>
              <a:rPr sz="3100" spc="14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source</a:t>
            </a:r>
            <a:endParaRPr sz="3100" dirty="0">
              <a:latin typeface="Arial"/>
              <a:cs typeface="Arial"/>
            </a:endParaRPr>
          </a:p>
          <a:p>
            <a:pPr marL="353060" indent="-340995">
              <a:lnSpc>
                <a:spcPct val="100000"/>
              </a:lnSpc>
              <a:spcBef>
                <a:spcPts val="1935"/>
              </a:spcBef>
              <a:buChar char="•"/>
              <a:tabLst>
                <a:tab pos="353060" algn="l"/>
                <a:tab pos="353695" algn="l"/>
              </a:tabLst>
            </a:pPr>
            <a:r>
              <a:rPr sz="3100" spc="65" dirty="0">
                <a:solidFill>
                  <a:srgbClr val="030101"/>
                </a:solidFill>
                <a:latin typeface="Arial"/>
                <a:cs typeface="Arial"/>
              </a:rPr>
              <a:t>Must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30101"/>
                </a:solidFill>
                <a:latin typeface="Arial"/>
                <a:cs typeface="Arial"/>
              </a:rPr>
              <a:t>carry</a:t>
            </a:r>
            <a:r>
              <a:rPr sz="3100" spc="9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030101"/>
                </a:solidFill>
                <a:latin typeface="Arial"/>
                <a:cs typeface="Arial"/>
              </a:rPr>
              <a:t>all</a:t>
            </a:r>
            <a:r>
              <a:rPr sz="3100" spc="-3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30101"/>
                </a:solidFill>
                <a:latin typeface="Arial"/>
                <a:cs typeface="Arial"/>
              </a:rPr>
              <a:t>equipment</a:t>
            </a:r>
            <a:r>
              <a:rPr sz="3100" spc="24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75" dirty="0">
                <a:solidFill>
                  <a:srgbClr val="030101"/>
                </a:solidFill>
                <a:latin typeface="Arial"/>
                <a:cs typeface="Arial"/>
              </a:rPr>
              <a:t>to</a:t>
            </a:r>
            <a:r>
              <a:rPr sz="3100" spc="2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summit</a:t>
            </a:r>
            <a:endParaRPr sz="3100" dirty="0">
              <a:latin typeface="Arial"/>
              <a:cs typeface="Arial"/>
            </a:endParaRPr>
          </a:p>
          <a:p>
            <a:pPr marL="353060" indent="-340995">
              <a:lnSpc>
                <a:spcPct val="100000"/>
              </a:lnSpc>
              <a:spcBef>
                <a:spcPts val="1865"/>
              </a:spcBef>
              <a:buChar char="•"/>
              <a:tabLst>
                <a:tab pos="353060" algn="l"/>
                <a:tab pos="353695" algn="l"/>
              </a:tabLst>
            </a:pPr>
            <a:r>
              <a:rPr sz="3100" spc="50" dirty="0">
                <a:solidFill>
                  <a:srgbClr val="030101"/>
                </a:solidFill>
                <a:latin typeface="Arial"/>
                <a:cs typeface="Arial"/>
              </a:rPr>
              <a:t>Must</a:t>
            </a:r>
            <a:r>
              <a:rPr sz="3100" spc="7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make</a:t>
            </a:r>
            <a:r>
              <a:rPr sz="3100" spc="9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030101"/>
                </a:solidFill>
                <a:latin typeface="Arial"/>
                <a:cs typeface="Arial"/>
              </a:rPr>
              <a:t>at</a:t>
            </a:r>
            <a:r>
              <a:rPr sz="3100" spc="-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30101"/>
                </a:solidFill>
                <a:latin typeface="Arial"/>
                <a:cs typeface="Arial"/>
              </a:rPr>
              <a:t>least</a:t>
            </a:r>
            <a:r>
              <a:rPr sz="3100" spc="10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" dirty="0">
                <a:solidFill>
                  <a:srgbClr val="030101"/>
                </a:solidFill>
                <a:latin typeface="Arial"/>
                <a:cs typeface="Arial"/>
              </a:rPr>
              <a:t>four</a:t>
            </a:r>
            <a:r>
              <a:rPr sz="3100" spc="13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QSOs</a:t>
            </a:r>
            <a:endParaRPr lang="en-US" sz="3100" spc="55" dirty="0">
              <a:solidFill>
                <a:srgbClr val="030101"/>
              </a:solidFill>
              <a:latin typeface="Arial"/>
              <a:cs typeface="Arial"/>
            </a:endParaRPr>
          </a:p>
          <a:p>
            <a:pPr marL="810260" lvl="1" indent="-340995">
              <a:spcBef>
                <a:spcPts val="1865"/>
              </a:spcBef>
              <a:buChar char="•"/>
              <a:tabLst>
                <a:tab pos="353060" algn="l"/>
                <a:tab pos="353695" algn="l"/>
              </a:tabLst>
            </a:pPr>
            <a:r>
              <a:rPr lang="en-US" sz="3100" spc="55" dirty="0">
                <a:solidFill>
                  <a:srgbClr val="030101"/>
                </a:solidFill>
                <a:latin typeface="Arial"/>
                <a:cs typeface="Arial"/>
              </a:rPr>
              <a:t>Any mode, any band </a:t>
            </a:r>
            <a:endParaRPr sz="31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1860"/>
              </a:spcBef>
              <a:buChar char="•"/>
              <a:tabLst>
                <a:tab pos="356870" algn="l"/>
                <a:tab pos="357505" algn="l"/>
              </a:tabLst>
            </a:pPr>
            <a:r>
              <a:rPr sz="3100" spc="65" dirty="0">
                <a:solidFill>
                  <a:srgbClr val="030101"/>
                </a:solidFill>
                <a:latin typeface="Arial"/>
                <a:cs typeface="Arial"/>
              </a:rPr>
              <a:t>QSO's</a:t>
            </a:r>
            <a:r>
              <a:rPr sz="3100" spc="7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105" dirty="0">
                <a:solidFill>
                  <a:srgbClr val="030101"/>
                </a:solidFill>
                <a:latin typeface="Arial"/>
                <a:cs typeface="Arial"/>
              </a:rPr>
              <a:t>via</a:t>
            </a:r>
            <a:r>
              <a:rPr sz="3100" spc="-9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30101"/>
                </a:solidFill>
                <a:latin typeface="Arial"/>
                <a:cs typeface="Arial"/>
              </a:rPr>
              <a:t>repeaters</a:t>
            </a:r>
            <a:r>
              <a:rPr sz="3100" spc="13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030101"/>
                </a:solidFill>
                <a:latin typeface="Arial"/>
                <a:cs typeface="Arial"/>
              </a:rPr>
              <a:t>don't</a:t>
            </a:r>
            <a:r>
              <a:rPr sz="3100" spc="55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count</a:t>
            </a:r>
            <a:endParaRPr lang="en-US" sz="3100" spc="30" dirty="0">
              <a:solidFill>
                <a:srgbClr val="030101"/>
              </a:solidFill>
              <a:latin typeface="Arial"/>
              <a:cs typeface="Arial"/>
            </a:endParaRPr>
          </a:p>
          <a:p>
            <a:pPr marL="814070" lvl="1" indent="-344805">
              <a:spcBef>
                <a:spcPts val="1860"/>
              </a:spcBef>
              <a:buChar char="•"/>
              <a:tabLst>
                <a:tab pos="356870" algn="l"/>
                <a:tab pos="357505" algn="l"/>
              </a:tabLst>
            </a:pPr>
            <a:r>
              <a:rPr lang="en-US" sz="3100" spc="30" dirty="0">
                <a:solidFill>
                  <a:srgbClr val="030101"/>
                </a:solidFill>
                <a:latin typeface="Arial"/>
                <a:cs typeface="Arial"/>
              </a:rPr>
              <a:t>Exception is via satellite</a:t>
            </a:r>
            <a:endParaRPr sz="3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2253" y="0"/>
            <a:ext cx="1093677" cy="105937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1369" y="246339"/>
            <a:ext cx="627761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200" dirty="0">
                <a:solidFill>
                  <a:srgbClr val="030103"/>
                </a:solidFill>
                <a:latin typeface="Arial"/>
                <a:cs typeface="Arial"/>
              </a:rPr>
              <a:t>Typical</a:t>
            </a:r>
            <a:r>
              <a:rPr sz="3600" b="1" spc="229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3600" b="1" spc="-65" dirty="0">
                <a:solidFill>
                  <a:srgbClr val="030103"/>
                </a:solidFill>
                <a:latin typeface="Arial"/>
                <a:cs typeface="Arial"/>
              </a:rPr>
              <a:t>SOTA</a:t>
            </a:r>
            <a:r>
              <a:rPr sz="3600" b="1" spc="8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3600" b="1" spc="-235" dirty="0">
                <a:solidFill>
                  <a:srgbClr val="030103"/>
                </a:solidFill>
                <a:latin typeface="Arial"/>
                <a:cs typeface="Arial"/>
              </a:rPr>
              <a:t>Equipment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0" y="5765802"/>
            <a:ext cx="2526031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700" spc="5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400" spc="20" dirty="0">
                <a:solidFill>
                  <a:srgbClr val="1A1618"/>
                </a:solidFill>
                <a:latin typeface="Arial"/>
                <a:cs typeface="Arial"/>
              </a:rPr>
              <a:t>Any HT is good… but you need more antenna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3030" y="5584909"/>
            <a:ext cx="15623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5" dirty="0">
                <a:solidFill>
                  <a:srgbClr val="1A1618"/>
                </a:solidFill>
                <a:latin typeface="Arial"/>
                <a:cs typeface="Arial"/>
              </a:rPr>
              <a:t>Yaesu</a:t>
            </a:r>
            <a:r>
              <a:rPr sz="1400" spc="40" dirty="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030103"/>
                </a:solidFill>
                <a:latin typeface="Arial"/>
                <a:cs typeface="Arial"/>
              </a:rPr>
              <a:t>FT817</a:t>
            </a:r>
            <a:r>
              <a:rPr lang="en-US" sz="1400" spc="70" dirty="0">
                <a:solidFill>
                  <a:srgbClr val="030103"/>
                </a:solidFill>
                <a:latin typeface="Arial"/>
                <a:cs typeface="Arial"/>
              </a:rPr>
              <a:t> and FT818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13528" y="3665915"/>
            <a:ext cx="25231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95" dirty="0">
                <a:solidFill>
                  <a:srgbClr val="1A1618"/>
                </a:solidFill>
                <a:latin typeface="Arial"/>
                <a:cs typeface="Arial"/>
              </a:rPr>
              <a:t>Elecraft KX2 and KX3 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23D9E4-AFD8-4BEA-9C23-C47BAB496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30533"/>
            <a:ext cx="4532168" cy="2533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4AB4CA-A2FD-4ECB-A2C6-478C6A487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5" y="1679054"/>
            <a:ext cx="2159000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D0FD10-A1E1-4391-A900-FE3C9D73A48D}"/>
              </a:ext>
            </a:extLst>
          </p:cNvPr>
          <p:cNvSpPr txBox="1"/>
          <p:nvPr/>
        </p:nvSpPr>
        <p:spPr>
          <a:xfrm>
            <a:off x="2872765" y="3951030"/>
            <a:ext cx="2286000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75"/>
              </a:spcBef>
              <a:tabLst>
                <a:tab pos="363855" algn="l"/>
                <a:tab pos="365125" algn="l"/>
              </a:tabLst>
            </a:pPr>
            <a:r>
              <a:rPr lang="en-US" sz="1600" b="1" i="1" spc="50" dirty="0">
                <a:solidFill>
                  <a:srgbClr val="030103"/>
                </a:solidFill>
                <a:latin typeface="Arial"/>
                <a:cs typeface="Arial"/>
              </a:rPr>
              <a:t>It's</a:t>
            </a:r>
            <a:r>
              <a:rPr lang="en-US" sz="1600" b="1" i="1" spc="2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45" dirty="0">
                <a:solidFill>
                  <a:srgbClr val="030103"/>
                </a:solidFill>
                <a:latin typeface="Arial"/>
                <a:cs typeface="Arial"/>
              </a:rPr>
              <a:t>all</a:t>
            </a:r>
            <a:r>
              <a:rPr lang="en-US" sz="1600" b="1" i="1" spc="-2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85" dirty="0">
                <a:solidFill>
                  <a:srgbClr val="030103"/>
                </a:solidFill>
                <a:latin typeface="Arial"/>
                <a:cs typeface="Arial"/>
              </a:rPr>
              <a:t>a</a:t>
            </a:r>
            <a:r>
              <a:rPr lang="en-US" sz="1600" b="1" i="1" spc="-1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15" dirty="0">
                <a:solidFill>
                  <a:srgbClr val="030103"/>
                </a:solidFill>
                <a:latin typeface="Arial"/>
                <a:cs typeface="Arial"/>
              </a:rPr>
              <a:t>lot</a:t>
            </a:r>
            <a:r>
              <a:rPr lang="en-US" sz="1600" b="1" i="1" spc="4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35" dirty="0">
                <a:solidFill>
                  <a:srgbClr val="030103"/>
                </a:solidFill>
                <a:latin typeface="Arial"/>
                <a:cs typeface="Arial"/>
              </a:rPr>
              <a:t>easier </a:t>
            </a:r>
            <a:r>
              <a:rPr lang="en-US" sz="1600" b="1" i="1" spc="55" dirty="0">
                <a:solidFill>
                  <a:srgbClr val="030103"/>
                </a:solidFill>
                <a:latin typeface="Arial"/>
                <a:cs typeface="Arial"/>
              </a:rPr>
              <a:t>these</a:t>
            </a:r>
            <a:r>
              <a:rPr lang="en-US" sz="1600" b="1" i="1" spc="2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50" dirty="0">
                <a:solidFill>
                  <a:srgbClr val="030103"/>
                </a:solidFill>
                <a:latin typeface="Arial"/>
                <a:cs typeface="Arial"/>
              </a:rPr>
              <a:t>days!</a:t>
            </a:r>
            <a:endParaRPr lang="en-US" sz="1600" b="1" i="1" dirty="0">
              <a:latin typeface="Arial"/>
              <a:cs typeface="Arial"/>
            </a:endParaRPr>
          </a:p>
          <a:p>
            <a:pPr marL="297815" indent="-285750">
              <a:lnSpc>
                <a:spcPct val="100000"/>
              </a:lnSpc>
              <a:spcBef>
                <a:spcPts val="1075"/>
              </a:spcBef>
              <a:buFont typeface="Arial" panose="020B0604020202020204" pitchFamily="34" charset="0"/>
              <a:buChar char="•"/>
              <a:tabLst>
                <a:tab pos="363855" algn="l"/>
                <a:tab pos="365125" algn="l"/>
              </a:tabLst>
            </a:pPr>
            <a:r>
              <a:rPr lang="en-US" sz="1600" b="1" i="1" spc="35" dirty="0">
                <a:solidFill>
                  <a:srgbClr val="030103"/>
                </a:solidFill>
                <a:latin typeface="Arial"/>
                <a:cs typeface="Arial"/>
              </a:rPr>
              <a:t>Equipment</a:t>
            </a:r>
            <a:r>
              <a:rPr lang="en-US" sz="1600" b="1" i="1" spc="18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75" dirty="0">
                <a:solidFill>
                  <a:srgbClr val="030103"/>
                </a:solidFill>
                <a:latin typeface="Arial"/>
                <a:cs typeface="Arial"/>
              </a:rPr>
              <a:t>is</a:t>
            </a:r>
            <a:r>
              <a:rPr lang="en-US" sz="1600" b="1" i="1" spc="-1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35" dirty="0">
                <a:solidFill>
                  <a:srgbClr val="030103"/>
                </a:solidFill>
                <a:latin typeface="Arial"/>
                <a:cs typeface="Arial"/>
              </a:rPr>
              <a:t>smaller,</a:t>
            </a:r>
            <a:r>
              <a:rPr lang="en-US" sz="1600" b="1" i="1" spc="15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25" dirty="0">
                <a:solidFill>
                  <a:srgbClr val="030103"/>
                </a:solidFill>
                <a:latin typeface="Arial"/>
                <a:cs typeface="Arial"/>
              </a:rPr>
              <a:t>lighter</a:t>
            </a:r>
            <a:r>
              <a:rPr lang="en-US" sz="1600" b="1" i="1" spc="7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70" dirty="0">
                <a:solidFill>
                  <a:srgbClr val="030103"/>
                </a:solidFill>
                <a:latin typeface="Arial"/>
                <a:cs typeface="Arial"/>
              </a:rPr>
              <a:t>and</a:t>
            </a:r>
            <a:r>
              <a:rPr lang="en-US" sz="1600" b="1" i="1" spc="1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60" dirty="0">
                <a:solidFill>
                  <a:srgbClr val="030103"/>
                </a:solidFill>
                <a:latin typeface="Arial"/>
                <a:cs typeface="Arial"/>
              </a:rPr>
              <a:t>more</a:t>
            </a:r>
            <a:r>
              <a:rPr lang="en-US" sz="1600" b="1" i="1" spc="5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25" dirty="0">
                <a:solidFill>
                  <a:srgbClr val="030103"/>
                </a:solidFill>
                <a:latin typeface="Arial"/>
                <a:cs typeface="Arial"/>
              </a:rPr>
              <a:t>efficient</a:t>
            </a:r>
            <a:endParaRPr lang="en-US" sz="1600" b="1" i="1" dirty="0">
              <a:latin typeface="Arial"/>
              <a:cs typeface="Arial"/>
            </a:endParaRPr>
          </a:p>
          <a:p>
            <a:pPr marL="297815" indent="-285750">
              <a:lnSpc>
                <a:spcPct val="100000"/>
              </a:lnSpc>
              <a:spcBef>
                <a:spcPts val="1075"/>
              </a:spcBef>
              <a:buFont typeface="Arial" panose="020B0604020202020204" pitchFamily="34" charset="0"/>
              <a:buChar char="•"/>
              <a:tabLst>
                <a:tab pos="363855" algn="l"/>
                <a:tab pos="365125" algn="l"/>
              </a:tabLst>
            </a:pPr>
            <a:r>
              <a:rPr lang="en-US" sz="1600" b="1" i="1" spc="30" dirty="0">
                <a:solidFill>
                  <a:srgbClr val="030103"/>
                </a:solidFill>
                <a:latin typeface="Arial"/>
                <a:cs typeface="Arial"/>
              </a:rPr>
              <a:t>Battery</a:t>
            </a:r>
            <a:r>
              <a:rPr lang="en-US" sz="1600" b="1" i="1" spc="13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20" dirty="0">
                <a:solidFill>
                  <a:srgbClr val="030103"/>
                </a:solidFill>
                <a:latin typeface="Arial"/>
                <a:cs typeface="Arial"/>
              </a:rPr>
              <a:t>technology</a:t>
            </a:r>
            <a:r>
              <a:rPr lang="en-US" sz="1600" b="1" i="1" spc="35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50" dirty="0">
                <a:solidFill>
                  <a:srgbClr val="030103"/>
                </a:solidFill>
                <a:latin typeface="Arial"/>
                <a:cs typeface="Arial"/>
              </a:rPr>
              <a:t>has</a:t>
            </a:r>
            <a:r>
              <a:rPr lang="en-US" sz="1600" b="1" i="1" spc="1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50" dirty="0">
                <a:solidFill>
                  <a:srgbClr val="030103"/>
                </a:solidFill>
                <a:latin typeface="Arial"/>
                <a:cs typeface="Arial"/>
              </a:rPr>
              <a:t>improved</a:t>
            </a:r>
            <a:r>
              <a:rPr lang="en-US" sz="1600" b="1" i="1" spc="5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lang="en-US" sz="1600" b="1" i="1" spc="35" dirty="0">
                <a:solidFill>
                  <a:srgbClr val="030103"/>
                </a:solidFill>
                <a:latin typeface="Arial"/>
                <a:cs typeface="Arial"/>
              </a:rPr>
              <a:t>immensely</a:t>
            </a:r>
            <a:endParaRPr lang="en-US" sz="1600" b="1" i="1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87404-B302-EACC-DD07-2DD266538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105521"/>
            <a:ext cx="2158171" cy="15119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0809" y="433303"/>
            <a:ext cx="627761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200" dirty="0">
                <a:solidFill>
                  <a:srgbClr val="050505"/>
                </a:solidFill>
                <a:latin typeface="Arial"/>
                <a:cs typeface="Arial"/>
              </a:rPr>
              <a:t>Typical</a:t>
            </a:r>
            <a:r>
              <a:rPr sz="3600" b="1" spc="229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3600" b="1" spc="-65" dirty="0">
                <a:solidFill>
                  <a:srgbClr val="050505"/>
                </a:solidFill>
                <a:latin typeface="Arial"/>
                <a:cs typeface="Arial"/>
              </a:rPr>
              <a:t>SOTA</a:t>
            </a:r>
            <a:r>
              <a:rPr sz="3600" b="1" spc="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lang="en-US" sz="3600" b="1" spc="-235" dirty="0">
                <a:solidFill>
                  <a:srgbClr val="050505"/>
                </a:solidFill>
                <a:latin typeface="Arial"/>
                <a:cs typeface="Arial"/>
              </a:rPr>
              <a:t>Antennas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5627720"/>
            <a:ext cx="6477000" cy="1124026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11125" indent="-67945">
              <a:lnSpc>
                <a:spcPct val="100000"/>
              </a:lnSpc>
              <a:spcBef>
                <a:spcPts val="1085"/>
              </a:spcBef>
            </a:pPr>
            <a:r>
              <a:rPr lang="en-US" spc="45" dirty="0">
                <a:solidFill>
                  <a:srgbClr val="050505"/>
                </a:solidFill>
                <a:latin typeface="Arial"/>
                <a:cs typeface="Arial"/>
              </a:rPr>
              <a:t>HF </a:t>
            </a:r>
            <a:r>
              <a:rPr spc="40" dirty="0">
                <a:solidFill>
                  <a:srgbClr val="050505"/>
                </a:solidFill>
                <a:latin typeface="Arial"/>
                <a:cs typeface="Arial"/>
              </a:rPr>
              <a:t>(</a:t>
            </a:r>
            <a:r>
              <a:rPr lang="en-US" spc="35" dirty="0">
                <a:solidFill>
                  <a:srgbClr val="050505"/>
                </a:solidFill>
                <a:latin typeface="Arial"/>
                <a:cs typeface="Arial"/>
              </a:rPr>
              <a:t>Dipole, </a:t>
            </a:r>
            <a:r>
              <a:rPr spc="40" dirty="0">
                <a:solidFill>
                  <a:srgbClr val="050505"/>
                </a:solidFill>
                <a:latin typeface="Arial"/>
                <a:cs typeface="Arial"/>
              </a:rPr>
              <a:t>EFHW</a:t>
            </a:r>
            <a:r>
              <a:rPr spc="40" dirty="0">
                <a:solidFill>
                  <a:srgbClr val="211F1F"/>
                </a:solidFill>
                <a:latin typeface="Arial"/>
                <a:cs typeface="Arial"/>
              </a:rPr>
              <a:t>,</a:t>
            </a:r>
            <a:r>
              <a:rPr spc="-30" dirty="0">
                <a:solidFill>
                  <a:srgbClr val="211F1F"/>
                </a:solidFill>
                <a:latin typeface="Arial"/>
                <a:cs typeface="Arial"/>
              </a:rPr>
              <a:t> </a:t>
            </a:r>
            <a:r>
              <a:rPr spc="75" dirty="0">
                <a:solidFill>
                  <a:srgbClr val="050505"/>
                </a:solidFill>
                <a:latin typeface="Arial"/>
                <a:cs typeface="Arial"/>
              </a:rPr>
              <a:t>OCFD</a:t>
            </a:r>
            <a:r>
              <a:rPr spc="25" dirty="0">
                <a:solidFill>
                  <a:srgbClr val="050505"/>
                </a:solidFill>
                <a:latin typeface="Arial"/>
                <a:cs typeface="Arial"/>
              </a:rPr>
              <a:t>)</a:t>
            </a:r>
            <a:r>
              <a:rPr spc="22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endParaRPr lang="en-US" spc="225" dirty="0">
              <a:solidFill>
                <a:srgbClr val="050505"/>
              </a:solidFill>
              <a:latin typeface="Arial"/>
              <a:cs typeface="Arial"/>
            </a:endParaRPr>
          </a:p>
          <a:p>
            <a:pPr marL="111125" indent="-67945">
              <a:lnSpc>
                <a:spcPct val="100000"/>
              </a:lnSpc>
              <a:spcBef>
                <a:spcPts val="1085"/>
              </a:spcBef>
            </a:pPr>
            <a:r>
              <a:rPr spc="145" dirty="0">
                <a:solidFill>
                  <a:srgbClr val="050505"/>
                </a:solidFill>
                <a:latin typeface="Arial"/>
                <a:cs typeface="Arial"/>
              </a:rPr>
              <a:t>&amp;</a:t>
            </a:r>
            <a:r>
              <a:rPr spc="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pc="35" dirty="0">
                <a:solidFill>
                  <a:srgbClr val="050505"/>
                </a:solidFill>
                <a:latin typeface="Arial"/>
                <a:cs typeface="Arial"/>
              </a:rPr>
              <a:t>Fiberglass</a:t>
            </a:r>
            <a:r>
              <a:rPr spc="2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pc="40" dirty="0">
                <a:solidFill>
                  <a:srgbClr val="050505"/>
                </a:solidFill>
                <a:latin typeface="Arial"/>
                <a:cs typeface="Arial"/>
              </a:rPr>
              <a:t>Pole</a:t>
            </a:r>
            <a:r>
              <a:rPr lang="en-US" spc="40" dirty="0">
                <a:solidFill>
                  <a:srgbClr val="050505"/>
                </a:solidFill>
                <a:latin typeface="Arial"/>
                <a:cs typeface="Arial"/>
              </a:rPr>
              <a:t> / string for throwing in a tree</a:t>
            </a:r>
            <a:endParaRPr dirty="0">
              <a:latin typeface="Arial"/>
              <a:cs typeface="Arial"/>
            </a:endParaRPr>
          </a:p>
          <a:p>
            <a:pPr marL="3708400">
              <a:lnSpc>
                <a:spcPct val="100000"/>
              </a:lnSpc>
              <a:spcBef>
                <a:spcPts val="100"/>
              </a:spcBef>
            </a:pPr>
            <a:r>
              <a:rPr lang="en-US" spc="4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B5084-677B-49E9-AA9C-6FFB5658C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7" y="1827245"/>
            <a:ext cx="4343400" cy="3257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508A9-0BAF-429A-91BD-2C8DB706DABA}"/>
              </a:ext>
            </a:extLst>
          </p:cNvPr>
          <p:cNvSpPr txBox="1"/>
          <p:nvPr/>
        </p:nvSpPr>
        <p:spPr>
          <a:xfrm>
            <a:off x="4385795" y="1314022"/>
            <a:ext cx="35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VHF/UHF  Arrow </a:t>
            </a:r>
            <a:r>
              <a:rPr lang="en-US" dirty="0" err="1"/>
              <a:t>Yaggi</a:t>
            </a:r>
            <a:r>
              <a:rPr lang="en-US" dirty="0"/>
              <a:t> / Log Periodic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4F09D-076C-A24C-6A3B-B7EE75665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7850" y="2335763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41FAAB-7739-9FE9-72EB-BEA14CF71756}"/>
              </a:ext>
            </a:extLst>
          </p:cNvPr>
          <p:cNvSpPr txBox="1"/>
          <p:nvPr/>
        </p:nvSpPr>
        <p:spPr>
          <a:xfrm>
            <a:off x="1905000" y="22396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-150" normalizeH="0" baseline="0" noProof="0" dirty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rPr>
              <a:t>HF or VHF/UHF?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267F8-9E17-F9B7-80D2-C34E6FB1CDD1}"/>
              </a:ext>
            </a:extLst>
          </p:cNvPr>
          <p:cNvSpPr txBox="1"/>
          <p:nvPr/>
        </p:nvSpPr>
        <p:spPr>
          <a:xfrm>
            <a:off x="457200" y="10668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Take Your Pick, Or Do Both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C592C-6A02-E22F-1956-0BAE2ECF60F4}"/>
              </a:ext>
            </a:extLst>
          </p:cNvPr>
          <p:cNvSpPr txBox="1"/>
          <p:nvPr/>
        </p:nvSpPr>
        <p:spPr>
          <a:xfrm>
            <a:off x="533400" y="16764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VHF/UHF</a:t>
            </a:r>
          </a:p>
          <a:p>
            <a:pPr lvl="1"/>
            <a:r>
              <a:rPr lang="en-US" sz="2400" dirty="0"/>
              <a:t>Height Above Average Terrain</a:t>
            </a:r>
          </a:p>
          <a:p>
            <a:pPr lvl="1"/>
            <a:r>
              <a:rPr lang="en-US" sz="2400" dirty="0"/>
              <a:t>Basic/compact equipment: Handheld Transceiver (HT)</a:t>
            </a:r>
          </a:p>
          <a:p>
            <a:pPr lvl="1"/>
            <a:r>
              <a:rPr lang="en-US" sz="2400" dirty="0"/>
              <a:t>Dependent on local chasers</a:t>
            </a:r>
          </a:p>
          <a:p>
            <a:pPr lvl="1"/>
            <a:r>
              <a:rPr lang="en-US" sz="2400" dirty="0"/>
              <a:t>FM most common, SSB for VHF contests</a:t>
            </a:r>
          </a:p>
          <a:p>
            <a:pPr lvl="1"/>
            <a:r>
              <a:rPr lang="en-US" sz="2400" dirty="0"/>
              <a:t>Technician Licensees can play!!!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23819-75CC-9ED4-2936-971626F18E06}"/>
              </a:ext>
            </a:extLst>
          </p:cNvPr>
          <p:cNvSpPr txBox="1"/>
          <p:nvPr/>
        </p:nvSpPr>
        <p:spPr>
          <a:xfrm>
            <a:off x="533400" y="4004608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HF</a:t>
            </a:r>
          </a:p>
          <a:p>
            <a:pPr lvl="1"/>
            <a:r>
              <a:rPr lang="en-US" sz="2400" dirty="0"/>
              <a:t>Classic QRP operating (CW and SSB)</a:t>
            </a:r>
          </a:p>
          <a:p>
            <a:pPr lvl="1"/>
            <a:r>
              <a:rPr lang="en-US" sz="2400" dirty="0"/>
              <a:t>Longer distance contacts</a:t>
            </a:r>
          </a:p>
          <a:p>
            <a:pPr lvl="1"/>
            <a:r>
              <a:rPr lang="en-US" sz="2400" dirty="0"/>
              <a:t>More radio contacts</a:t>
            </a:r>
          </a:p>
          <a:p>
            <a:pPr lvl="1"/>
            <a:r>
              <a:rPr lang="en-US" sz="2400" dirty="0"/>
              <a:t>Recommended: General License Class or higher</a:t>
            </a:r>
          </a:p>
          <a:p>
            <a:pPr lvl="1"/>
            <a:r>
              <a:rPr lang="en-US" sz="2400" dirty="0"/>
              <a:t>	(unless on CW)</a:t>
            </a:r>
          </a:p>
        </p:txBody>
      </p:sp>
    </p:spTree>
    <p:extLst>
      <p:ext uri="{BB962C8B-B14F-4D97-AF65-F5344CB8AC3E}">
        <p14:creationId xmlns:p14="http://schemas.microsoft.com/office/powerpoint/2010/main" val="37319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A5305B-2C27-117B-0D4D-977AA08A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80" y="228600"/>
            <a:ext cx="7830172" cy="1107996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/>
              <a:t>How Far Will My Signal Go on VHF?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857DF-73F3-CD03-8179-02F22B65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7010400" cy="271079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6B7FB16-C6EE-63C7-B464-A26E877E663F}"/>
              </a:ext>
            </a:extLst>
          </p:cNvPr>
          <p:cNvSpPr txBox="1">
            <a:spLocks/>
          </p:cNvSpPr>
          <p:nvPr/>
        </p:nvSpPr>
        <p:spPr>
          <a:xfrm>
            <a:off x="228600" y="3810000"/>
            <a:ext cx="8839200" cy="37087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700" b="0" i="0">
                <a:solidFill>
                  <a:srgbClr val="050305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800" kern="0" dirty="0"/>
              <a:t>Optical horizon from Pikes Peak: 120 miles, plus 15% for radio horizon = 138 miles</a:t>
            </a:r>
          </a:p>
          <a:p>
            <a:pPr>
              <a:buFont typeface="Arial" pitchFamily="34" charset="0"/>
              <a:buChar char="•"/>
            </a:pPr>
            <a:r>
              <a:rPr lang="en-US" sz="1800" kern="0" dirty="0"/>
              <a:t>Mt Sunflower (highest spot in Kansas) is easily worked on 2m FM from Pikes Peak (160 miles)</a:t>
            </a:r>
          </a:p>
          <a:p>
            <a:pPr>
              <a:buFont typeface="Arial" pitchFamily="34" charset="0"/>
              <a:buChar char="•"/>
            </a:pPr>
            <a:r>
              <a:rPr lang="en-US" sz="1800" kern="0" dirty="0"/>
              <a:t>Best DX between two 14er summits on 2m FM (Colorado 14er Event): </a:t>
            </a:r>
          </a:p>
          <a:p>
            <a:pPr marL="517525" lvl="1"/>
            <a:r>
              <a:rPr lang="en-US" kern="0" dirty="0">
                <a:solidFill>
                  <a:sysClr val="windowText" lastClr="000000"/>
                </a:solidFill>
              </a:rPr>
              <a:t>Andy AAØCM on Longs Peak to Jan W3GEY on Sunshine Peak (188 miles)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Best 2m FM DX during Colorado 14er Event: Phil NØKE on Mt </a:t>
            </a:r>
            <a:r>
              <a:rPr lang="en-US" sz="1800" kern="0" dirty="0" err="1"/>
              <a:t>Bross</a:t>
            </a:r>
            <a:r>
              <a:rPr lang="en-US" sz="1800" kern="0" dirty="0"/>
              <a:t> to Larry NØLL near Smith Center, KS (375 miles)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 marL="517525" lvl="1"/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sz="1100" dirty="0"/>
              <a:t>Bob Witte, KØNR</a:t>
            </a:r>
            <a:endParaRPr lang="en-US" sz="2200" kern="0" dirty="0"/>
          </a:p>
          <a:p>
            <a:pPr marL="517525" lvl="1"/>
            <a:endParaRPr lang="en-US" kern="0" dirty="0">
              <a:solidFill>
                <a:sysClr val="windowText" lastClr="000000"/>
              </a:solidFill>
            </a:endParaRPr>
          </a:p>
          <a:p>
            <a:pPr marL="517525" lvl="1"/>
            <a:endParaRPr lang="en-US" kern="0" dirty="0">
              <a:solidFill>
                <a:sysClr val="windowText" lastClr="000000"/>
              </a:solidFill>
            </a:endParaRPr>
          </a:p>
          <a:p>
            <a:pPr marL="517525" lvl="1"/>
            <a:endParaRPr lang="en-U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9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70D4E6-A216-6588-CDD3-29C59C02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246063"/>
            <a:ext cx="6838950" cy="553998"/>
          </a:xfrm>
        </p:spPr>
        <p:txBody>
          <a:bodyPr/>
          <a:lstStyle/>
          <a:p>
            <a:r>
              <a:rPr lang="en-US" sz="3600" b="1" dirty="0"/>
              <a:t>No Rubber Duck Antennas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1362F0-3D48-D08C-6D75-C06EEF5CC7AB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8382000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700" b="0" i="0">
                <a:solidFill>
                  <a:srgbClr val="050305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A rubber duck antenna is the world’s most convenient crappy antenna.</a:t>
            </a: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10523-C14E-F74E-981F-AE97DD72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90800"/>
            <a:ext cx="4343400" cy="2893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4F6E0-6FED-FBE4-4A77-4CF914FB4CB9}"/>
              </a:ext>
            </a:extLst>
          </p:cNvPr>
          <p:cNvSpPr txBox="1"/>
          <p:nvPr/>
        </p:nvSpPr>
        <p:spPr>
          <a:xfrm>
            <a:off x="4495800" y="19913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FA3C4-BC07-370F-3386-47C2D5DF2E5F}"/>
              </a:ext>
            </a:extLst>
          </p:cNvPr>
          <p:cNvCxnSpPr/>
          <p:nvPr/>
        </p:nvCxnSpPr>
        <p:spPr>
          <a:xfrm>
            <a:off x="5105400" y="2514600"/>
            <a:ext cx="609600" cy="1066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6521F3-F7A4-BD7C-90BB-0B30FE633C9F}"/>
              </a:ext>
            </a:extLst>
          </p:cNvPr>
          <p:cNvSpPr txBox="1"/>
          <p:nvPr/>
        </p:nvSpPr>
        <p:spPr>
          <a:xfrm>
            <a:off x="457200" y="2590800"/>
            <a:ext cx="388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Bad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  <a:r>
              <a:rPr lang="en-US" dirty="0" err="1"/>
              <a:t>bad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578C25-1D6D-ACFA-5BEB-AC0A474E8EAD}"/>
              </a:ext>
            </a:extLst>
          </p:cNvPr>
          <p:cNvSpPr txBox="1"/>
          <p:nvPr/>
        </p:nvSpPr>
        <p:spPr>
          <a:xfrm>
            <a:off x="533400" y="6054833"/>
            <a:ext cx="4572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lvl="1"/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sz="1100" dirty="0"/>
              <a:t>Bob Witte, KØNR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41291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EBF009-3796-F7A4-044E-AEEE5FB0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391400" cy="1107996"/>
          </a:xfrm>
        </p:spPr>
        <p:txBody>
          <a:bodyPr/>
          <a:lstStyle/>
          <a:p>
            <a:r>
              <a:rPr lang="en-US" sz="3600" b="1" dirty="0"/>
              <a:t>Arrow II VHF/UHF Yagi Antenna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3EDC3-B9E5-EC9B-0D93-E07DDAE01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5722620" cy="41811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17A61E-4C3D-3779-D8E8-44BBC737F97D}"/>
              </a:ext>
            </a:extLst>
          </p:cNvPr>
          <p:cNvSpPr/>
          <p:nvPr/>
        </p:nvSpPr>
        <p:spPr>
          <a:xfrm>
            <a:off x="6781800" y="2057400"/>
            <a:ext cx="21335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Bob KØNR</a:t>
            </a:r>
          </a:p>
          <a:p>
            <a:r>
              <a:rPr lang="en-US" b="1" dirty="0"/>
              <a:t>Mt Sneffels</a:t>
            </a:r>
          </a:p>
          <a:p>
            <a:endParaRPr lang="en-US" b="1" dirty="0"/>
          </a:p>
          <a:p>
            <a:r>
              <a:rPr lang="en-US" b="1" dirty="0"/>
              <a:t>Crossed Yagi Design</a:t>
            </a:r>
          </a:p>
          <a:p>
            <a:endParaRPr lang="en-US" b="1" dirty="0"/>
          </a:p>
          <a:p>
            <a:r>
              <a:rPr lang="en-US" b="1" dirty="0"/>
              <a:t>Two antenna connections, or use duplexer</a:t>
            </a:r>
          </a:p>
          <a:p>
            <a:endParaRPr lang="en-US" b="1" dirty="0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06CA7FD4-4D12-15E6-CE0D-A241E219A770}"/>
              </a:ext>
            </a:extLst>
          </p:cNvPr>
          <p:cNvSpPr/>
          <p:nvPr/>
        </p:nvSpPr>
        <p:spPr bwMode="auto">
          <a:xfrm>
            <a:off x="6477000" y="5562600"/>
            <a:ext cx="22098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2m gain= 5.9 </a:t>
            </a:r>
            <a:r>
              <a:rPr lang="en-US" sz="1600" dirty="0" err="1">
                <a:solidFill>
                  <a:schemeClr val="tx1"/>
                </a:solidFill>
                <a:latin typeface="Segoe" pitchFamily="34" charset="0"/>
              </a:rPr>
              <a:t>dBd</a:t>
            </a:r>
            <a:endParaRPr lang="en-US" sz="1600" dirty="0">
              <a:solidFill>
                <a:schemeClr val="tx1"/>
              </a:solidFill>
              <a:latin typeface="Segoe" pitchFamily="34" charset="0"/>
            </a:endParaRP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70cm gain= 8.2 </a:t>
            </a:r>
            <a:r>
              <a:rPr lang="en-US" sz="1600" dirty="0" err="1">
                <a:solidFill>
                  <a:schemeClr val="tx1"/>
                </a:solidFill>
                <a:latin typeface="Segoe" pitchFamily="34" charset="0"/>
              </a:rPr>
              <a:t>dBd</a:t>
            </a:r>
            <a:endParaRPr lang="en-US" sz="1600" dirty="0">
              <a:solidFill>
                <a:schemeClr val="tx1"/>
              </a:solidFill>
              <a:latin typeface="Segoe" pitchFamily="34" charset="0"/>
            </a:endParaRP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(2009 CSVHFS)</a:t>
            </a:r>
          </a:p>
        </p:txBody>
      </p:sp>
    </p:spTree>
    <p:extLst>
      <p:ext uri="{BB962C8B-B14F-4D97-AF65-F5344CB8AC3E}">
        <p14:creationId xmlns:p14="http://schemas.microsoft.com/office/powerpoint/2010/main" val="291981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902852-89B5-46C9-8082-B578B95A5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676"/>
            <a:ext cx="8839200" cy="6629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458200" cy="62465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2700" spc="30" dirty="0">
                <a:solidFill>
                  <a:srgbClr val="FBFBFB"/>
                </a:solidFill>
              </a:rPr>
              <a:t>"For</a:t>
            </a:r>
            <a:r>
              <a:rPr sz="2700" spc="114" dirty="0">
                <a:solidFill>
                  <a:srgbClr val="FBFBFB"/>
                </a:solidFill>
              </a:rPr>
              <a:t> </a:t>
            </a:r>
            <a:r>
              <a:rPr sz="2700" spc="50" dirty="0">
                <a:solidFill>
                  <a:srgbClr val="FBFBFB"/>
                </a:solidFill>
              </a:rPr>
              <a:t>as</a:t>
            </a:r>
            <a:r>
              <a:rPr sz="2700" spc="15" dirty="0">
                <a:solidFill>
                  <a:srgbClr val="FBFBFB"/>
                </a:solidFill>
              </a:rPr>
              <a:t> </a:t>
            </a:r>
            <a:r>
              <a:rPr sz="2700" spc="45" dirty="0">
                <a:solidFill>
                  <a:srgbClr val="FBFBFB"/>
                </a:solidFill>
              </a:rPr>
              <a:t>long</a:t>
            </a:r>
            <a:r>
              <a:rPr sz="2700" spc="10" dirty="0">
                <a:solidFill>
                  <a:srgbClr val="FBFBFB"/>
                </a:solidFill>
              </a:rPr>
              <a:t> </a:t>
            </a:r>
            <a:r>
              <a:rPr sz="2700" spc="95" dirty="0">
                <a:solidFill>
                  <a:srgbClr val="FBFBFB"/>
                </a:solidFill>
              </a:rPr>
              <a:t>as</a:t>
            </a:r>
            <a:r>
              <a:rPr sz="2700" spc="-85" dirty="0">
                <a:solidFill>
                  <a:srgbClr val="FBFBFB"/>
                </a:solidFill>
              </a:rPr>
              <a:t> </a:t>
            </a:r>
            <a:r>
              <a:rPr sz="2700" spc="45" dirty="0">
                <a:solidFill>
                  <a:srgbClr val="FBFBFB"/>
                </a:solidFill>
              </a:rPr>
              <a:t>there</a:t>
            </a:r>
            <a:r>
              <a:rPr sz="2700" spc="55" dirty="0">
                <a:solidFill>
                  <a:srgbClr val="FBFBFB"/>
                </a:solidFill>
              </a:rPr>
              <a:t> </a:t>
            </a:r>
            <a:r>
              <a:rPr sz="2700" spc="65" dirty="0">
                <a:solidFill>
                  <a:srgbClr val="FBFBFB"/>
                </a:solidFill>
              </a:rPr>
              <a:t>has</a:t>
            </a:r>
            <a:r>
              <a:rPr sz="2700" spc="-30" dirty="0">
                <a:solidFill>
                  <a:srgbClr val="FBFBFB"/>
                </a:solidFill>
              </a:rPr>
              <a:t> </a:t>
            </a:r>
            <a:r>
              <a:rPr sz="2700" spc="55" dirty="0">
                <a:solidFill>
                  <a:srgbClr val="FBFBFB"/>
                </a:solidFill>
              </a:rPr>
              <a:t>been</a:t>
            </a:r>
            <a:r>
              <a:rPr sz="2700" spc="125" dirty="0">
                <a:solidFill>
                  <a:srgbClr val="FBFBFB"/>
                </a:solidFill>
              </a:rPr>
              <a:t> </a:t>
            </a:r>
            <a:r>
              <a:rPr sz="2700" spc="45" dirty="0">
                <a:solidFill>
                  <a:srgbClr val="FBFBFB"/>
                </a:solidFill>
              </a:rPr>
              <a:t>radio</a:t>
            </a:r>
            <a:r>
              <a:rPr lang="en-US" sz="2700" spc="45" dirty="0">
                <a:solidFill>
                  <a:srgbClr val="FBFBFB"/>
                </a:solidFill>
              </a:rPr>
              <a:t>, amateurs have taken their stations to the tops of mountains</a:t>
            </a: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br>
              <a:rPr lang="en-US" sz="2700" spc="45" dirty="0">
                <a:solidFill>
                  <a:srgbClr val="FBFBFB"/>
                </a:solidFill>
              </a:rPr>
            </a:br>
            <a:r>
              <a:rPr lang="en-US" sz="2700" spc="45" dirty="0">
                <a:solidFill>
                  <a:srgbClr val="FBFBFB"/>
                </a:solidFill>
              </a:rPr>
              <a:t>It’s perhaps a little surprising that no formal program for activating summits existed until March 2002!”</a:t>
            </a:r>
            <a:endParaRPr sz="2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9E9FDB-8307-4FEF-92EE-2A1D58BD2414}"/>
              </a:ext>
            </a:extLst>
          </p:cNvPr>
          <p:cNvSpPr txBox="1"/>
          <p:nvPr/>
        </p:nvSpPr>
        <p:spPr>
          <a:xfrm>
            <a:off x="7454897" y="4191000"/>
            <a:ext cx="145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Halleakala, HI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CDC6F8-9412-E6F2-11F1-AAC26B4A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3604"/>
            <a:ext cx="7848600" cy="1107996"/>
          </a:xfrm>
        </p:spPr>
        <p:txBody>
          <a:bodyPr/>
          <a:lstStyle/>
          <a:p>
            <a:r>
              <a:rPr lang="en-US" sz="3600" b="1" dirty="0"/>
              <a:t>Elk Log Periodic Antenna UHF/VHF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8AD7A-7C30-7305-E0C2-46DC9ED38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6705600" cy="502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9504E8-962A-B247-C163-1EB358D961C8}"/>
              </a:ext>
            </a:extLst>
          </p:cNvPr>
          <p:cNvSpPr/>
          <p:nvPr/>
        </p:nvSpPr>
        <p:spPr>
          <a:xfrm>
            <a:off x="7115175" y="1371600"/>
            <a:ext cx="17525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Scott ACØFQ</a:t>
            </a:r>
          </a:p>
          <a:p>
            <a:r>
              <a:rPr lang="en-US" b="1" dirty="0"/>
              <a:t>San Luis Peak</a:t>
            </a:r>
          </a:p>
          <a:p>
            <a:endParaRPr lang="en-US" b="1" dirty="0"/>
          </a:p>
          <a:p>
            <a:r>
              <a:rPr lang="en-US" b="1" dirty="0"/>
              <a:t>One </a:t>
            </a:r>
            <a:r>
              <a:rPr lang="en-US" b="1" dirty="0" err="1"/>
              <a:t>feedline</a:t>
            </a:r>
            <a:r>
              <a:rPr lang="en-US" b="1" dirty="0"/>
              <a:t> connection for 2m &amp; 70 cm</a:t>
            </a:r>
          </a:p>
          <a:p>
            <a:endParaRPr lang="en-US" b="1" dirty="0"/>
          </a:p>
          <a:p>
            <a:r>
              <a:rPr lang="en-US" b="1" dirty="0"/>
              <a:t>Same polarization on both bands</a:t>
            </a:r>
          </a:p>
          <a:p>
            <a:endParaRPr lang="en-US" b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CF5869-15A6-6339-DB56-21CA54417843}"/>
              </a:ext>
            </a:extLst>
          </p:cNvPr>
          <p:cNvSpPr/>
          <p:nvPr/>
        </p:nvSpPr>
        <p:spPr bwMode="auto">
          <a:xfrm>
            <a:off x="6886574" y="5943600"/>
            <a:ext cx="22098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2m gain= 6.6 </a:t>
            </a:r>
            <a:r>
              <a:rPr lang="en-US" sz="1600" dirty="0" err="1">
                <a:solidFill>
                  <a:schemeClr val="tx1"/>
                </a:solidFill>
                <a:latin typeface="Segoe" pitchFamily="34" charset="0"/>
              </a:rPr>
              <a:t>dBd</a:t>
            </a:r>
            <a:endParaRPr lang="en-US" sz="1600" dirty="0">
              <a:solidFill>
                <a:schemeClr val="tx1"/>
              </a:solidFill>
              <a:latin typeface="Segoe" pitchFamily="34" charset="0"/>
            </a:endParaRP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70cm gain= 7.0 </a:t>
            </a:r>
            <a:r>
              <a:rPr lang="en-US" sz="1600" dirty="0" err="1">
                <a:solidFill>
                  <a:schemeClr val="tx1"/>
                </a:solidFill>
                <a:latin typeface="Segoe" pitchFamily="34" charset="0"/>
              </a:rPr>
              <a:t>dBd</a:t>
            </a:r>
            <a:endParaRPr lang="en-US" sz="1600" dirty="0">
              <a:solidFill>
                <a:schemeClr val="tx1"/>
              </a:solidFill>
              <a:latin typeface="Segoe" pitchFamily="34" charset="0"/>
            </a:endParaRP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Segoe" pitchFamily="34" charset="0"/>
              </a:rPr>
              <a:t>Mfg</a:t>
            </a:r>
            <a:r>
              <a:rPr lang="en-US" sz="1600" dirty="0">
                <a:solidFill>
                  <a:schemeClr val="tx1"/>
                </a:solidFill>
                <a:latin typeface="Segoe" pitchFamily="34" charset="0"/>
              </a:rPr>
              <a:t> datasheet)</a:t>
            </a:r>
          </a:p>
        </p:txBody>
      </p:sp>
    </p:spTree>
    <p:extLst>
      <p:ext uri="{BB962C8B-B14F-4D97-AF65-F5344CB8AC3E}">
        <p14:creationId xmlns:p14="http://schemas.microsoft.com/office/powerpoint/2010/main" val="243317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9305A0-ACEF-3917-053E-F8B35198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8305800" cy="5270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36102-7C5B-D31F-EBF7-04325AB6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0"/>
            <a:ext cx="6838767" cy="830997"/>
          </a:xfrm>
        </p:spPr>
        <p:txBody>
          <a:bodyPr/>
          <a:lstStyle/>
          <a:p>
            <a:pPr algn="ctr"/>
            <a:r>
              <a:rPr lang="en-US" sz="3600" b="1" dirty="0"/>
              <a:t>HF Operations</a:t>
            </a:r>
            <a:br>
              <a:rPr lang="en-US" dirty="0"/>
            </a:br>
            <a:r>
              <a:rPr lang="en-US" sz="1800" dirty="0"/>
              <a:t>Frequently get to be the pile up!   Lots of DX Opportunities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3B810-55C9-95EE-D0FB-D20EC0C2A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52600"/>
            <a:ext cx="2133600" cy="166199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Antennas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4F48E-B2B9-55AA-052A-9C0E67795224}"/>
              </a:ext>
            </a:extLst>
          </p:cNvPr>
          <p:cNvSpPr txBox="1"/>
          <p:nvPr/>
        </p:nvSpPr>
        <p:spPr>
          <a:xfrm>
            <a:off x="1447800" y="6172200"/>
            <a:ext cx="265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 Orizaba Catalina Island</a:t>
            </a:r>
          </a:p>
        </p:txBody>
      </p:sp>
    </p:spTree>
    <p:extLst>
      <p:ext uri="{BB962C8B-B14F-4D97-AF65-F5344CB8AC3E}">
        <p14:creationId xmlns:p14="http://schemas.microsoft.com/office/powerpoint/2010/main" val="1884831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BF205-CFAE-91D8-108C-66399CE0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HF Radios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E0C5A-6C58-8B07-E1F4-9DE22E82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7015"/>
            <a:ext cx="4529721" cy="2536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7FA28B-3554-41A1-BB4E-3FBC5A82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44" y="4876800"/>
            <a:ext cx="2158171" cy="1511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CA5093-725F-223E-5B8C-F153084C9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427" y="4089064"/>
            <a:ext cx="2080346" cy="2794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92A088-DD33-9A06-79FC-9AC4FC073424}"/>
              </a:ext>
            </a:extLst>
          </p:cNvPr>
          <p:cNvSpPr txBox="1"/>
          <p:nvPr/>
        </p:nvSpPr>
        <p:spPr>
          <a:xfrm>
            <a:off x="5257800" y="18288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is GOOD </a:t>
            </a:r>
          </a:p>
          <a:p>
            <a:r>
              <a:rPr lang="en-US" dirty="0"/>
              <a:t>Light Batteries</a:t>
            </a:r>
          </a:p>
          <a:p>
            <a:r>
              <a:rPr lang="en-US" dirty="0"/>
              <a:t>Built in ATU</a:t>
            </a:r>
          </a:p>
          <a:p>
            <a:r>
              <a:rPr lang="en-US" dirty="0"/>
              <a:t>Low current RX</a:t>
            </a:r>
          </a:p>
          <a:p>
            <a:r>
              <a:rPr lang="en-US" dirty="0"/>
              <a:t>Multi 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BFD3D-973A-D712-29EC-1F43478129D9}"/>
              </a:ext>
            </a:extLst>
          </p:cNvPr>
          <p:cNvSpPr txBox="1"/>
          <p:nvPr/>
        </p:nvSpPr>
        <p:spPr>
          <a:xfrm>
            <a:off x="217535" y="4775487"/>
            <a:ext cx="1870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</a:t>
            </a:r>
          </a:p>
          <a:p>
            <a:r>
              <a:rPr lang="en-US" dirty="0"/>
              <a:t>No ATU</a:t>
            </a:r>
          </a:p>
          <a:p>
            <a:r>
              <a:rPr lang="en-US" dirty="0"/>
              <a:t>High Current RX</a:t>
            </a:r>
          </a:p>
          <a:p>
            <a:r>
              <a:rPr lang="en-US" dirty="0"/>
              <a:t>Affordable</a:t>
            </a:r>
          </a:p>
          <a:p>
            <a:r>
              <a:rPr lang="en-US" dirty="0"/>
              <a:t>Multi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D7F4B-B7EA-F1AF-B801-762F1C59874A}"/>
              </a:ext>
            </a:extLst>
          </p:cNvPr>
          <p:cNvSpPr txBox="1"/>
          <p:nvPr/>
        </p:nvSpPr>
        <p:spPr>
          <a:xfrm>
            <a:off x="5105400" y="4648200"/>
            <a:ext cx="132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CW only</a:t>
            </a:r>
          </a:p>
          <a:p>
            <a:r>
              <a:rPr lang="en-US" dirty="0"/>
              <a:t>No ATU</a:t>
            </a:r>
          </a:p>
          <a:p>
            <a:r>
              <a:rPr lang="en-US" dirty="0"/>
              <a:t>Very small and Light!</a:t>
            </a:r>
          </a:p>
        </p:txBody>
      </p:sp>
    </p:spTree>
    <p:extLst>
      <p:ext uri="{BB962C8B-B14F-4D97-AF65-F5344CB8AC3E}">
        <p14:creationId xmlns:p14="http://schemas.microsoft.com/office/powerpoint/2010/main" val="2173722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ST winder.jpeg">
            <a:extLst>
              <a:ext uri="{FF2B5EF4-FFF2-40B4-BE49-F238E27FC236}">
                <a16:creationId xmlns:a16="http://schemas.microsoft.com/office/drawing/2014/main" id="{765275D1-A22D-2246-9903-FEF65CF6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715"/>
            <a:ext cx="7991383" cy="59935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B8449-8B2A-3698-E19A-E723F62A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HF Antennas and poles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73F3-9C1D-AA46-1661-E8DC59ED2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6489338"/>
            <a:ext cx="1600200" cy="246221"/>
          </a:xfrm>
        </p:spPr>
        <p:txBody>
          <a:bodyPr/>
          <a:lstStyle/>
          <a:p>
            <a:r>
              <a:rPr lang="en-US" sz="1600" dirty="0"/>
              <a:t>Steve </a:t>
            </a:r>
            <a:r>
              <a:rPr lang="en-US" sz="1600" dirty="0" err="1"/>
              <a:t>WGoAT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132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0809" y="433303"/>
            <a:ext cx="4726991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135" dirty="0">
                <a:solidFill>
                  <a:srgbClr val="0F0E0E"/>
                </a:solidFill>
                <a:latin typeface="Arial"/>
                <a:cs typeface="Arial"/>
              </a:rPr>
              <a:t>Tech</a:t>
            </a:r>
            <a:r>
              <a:rPr lang="en-US" sz="4400" b="1" spc="-135" dirty="0">
                <a:solidFill>
                  <a:srgbClr val="0F0E0E"/>
                </a:solidFill>
                <a:latin typeface="Arial"/>
                <a:cs typeface="Arial"/>
              </a:rPr>
              <a:t> on the go!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641" y="1528399"/>
            <a:ext cx="6091555" cy="408124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67030" indent="-354965">
              <a:lnSpc>
                <a:spcPct val="100000"/>
              </a:lnSpc>
              <a:spcBef>
                <a:spcPts val="525"/>
              </a:spcBef>
              <a:buChar char="•"/>
              <a:tabLst>
                <a:tab pos="367030" algn="l"/>
                <a:tab pos="367665" algn="l"/>
              </a:tabLst>
            </a:pPr>
            <a:r>
              <a:rPr lang="en-US" sz="2000" b="1" spc="5" dirty="0">
                <a:solidFill>
                  <a:srgbClr val="0F0E0E"/>
                </a:solidFill>
                <a:latin typeface="Arial"/>
                <a:cs typeface="Arial"/>
              </a:rPr>
              <a:t>Cell Phone </a:t>
            </a:r>
            <a:r>
              <a:rPr sz="2000" b="1" spc="5" dirty="0">
                <a:solidFill>
                  <a:srgbClr val="0F0E0E"/>
                </a:solidFill>
                <a:latin typeface="Arial"/>
                <a:cs typeface="Arial"/>
              </a:rPr>
              <a:t>Apps</a:t>
            </a:r>
            <a:r>
              <a:rPr sz="2000" spc="5" dirty="0">
                <a:solidFill>
                  <a:srgbClr val="0F0E0E"/>
                </a:solidFill>
                <a:latin typeface="Arial"/>
                <a:cs typeface="Arial"/>
              </a:rPr>
              <a:t>!</a:t>
            </a:r>
            <a:endParaRPr sz="2000" dirty="0">
              <a:latin typeface="Arial"/>
              <a:cs typeface="Arial"/>
            </a:endParaRPr>
          </a:p>
          <a:p>
            <a:pPr marL="465455" lvl="1">
              <a:lnSpc>
                <a:spcPct val="100000"/>
              </a:lnSpc>
              <a:spcBef>
                <a:spcPts val="425"/>
              </a:spcBef>
              <a:buClr>
                <a:srgbClr val="342F33"/>
              </a:buClr>
              <a:tabLst>
                <a:tab pos="762000" algn="l"/>
                <a:tab pos="762635" algn="l"/>
              </a:tabLst>
            </a:pPr>
            <a:r>
              <a:rPr lang="en-US" sz="2000" b="1" i="1" spc="-5" dirty="0">
                <a:solidFill>
                  <a:srgbClr val="0F0E0E"/>
                </a:solidFill>
                <a:latin typeface="Arial"/>
                <a:cs typeface="Arial"/>
              </a:rPr>
              <a:t>		</a:t>
            </a:r>
            <a:r>
              <a:rPr sz="2000" b="1" i="1" spc="-5" dirty="0">
                <a:solidFill>
                  <a:srgbClr val="0F0E0E"/>
                </a:solidFill>
                <a:latin typeface="Arial"/>
                <a:cs typeface="Arial"/>
              </a:rPr>
              <a:t>iPhone</a:t>
            </a:r>
            <a:endParaRPr sz="2000" b="1" i="1" dirty="0">
              <a:latin typeface="Arial"/>
              <a:cs typeface="Arial"/>
            </a:endParaRPr>
          </a:p>
          <a:p>
            <a:pPr marL="1161415" lvl="2" indent="-226060">
              <a:lnSpc>
                <a:spcPct val="100000"/>
              </a:lnSpc>
              <a:spcBef>
                <a:spcPts val="570"/>
              </a:spcBef>
              <a:buChar char="•"/>
              <a:tabLst>
                <a:tab pos="1161415" algn="l"/>
                <a:tab pos="1162050" algn="l"/>
              </a:tabLst>
            </a:pPr>
            <a:r>
              <a:rPr sz="2000" spc="-5" dirty="0" err="1">
                <a:solidFill>
                  <a:srgbClr val="0F0E0E"/>
                </a:solidFill>
                <a:latin typeface="Arial"/>
                <a:cs typeface="Arial"/>
              </a:rPr>
              <a:t>SotaGoat</a:t>
            </a:r>
            <a:r>
              <a:rPr lang="en-US" sz="2000" spc="-5" dirty="0">
                <a:solidFill>
                  <a:srgbClr val="0F0E0E"/>
                </a:solidFill>
                <a:latin typeface="Arial"/>
                <a:cs typeface="Arial"/>
              </a:rPr>
              <a:t>  </a:t>
            </a:r>
            <a:endParaRPr sz="2000" dirty="0">
              <a:latin typeface="Arial"/>
              <a:cs typeface="Arial"/>
            </a:endParaRPr>
          </a:p>
          <a:p>
            <a:pPr marL="1162685" lvl="2" indent="-236854">
              <a:lnSpc>
                <a:spcPct val="100000"/>
              </a:lnSpc>
              <a:spcBef>
                <a:spcPts val="430"/>
              </a:spcBef>
              <a:buChar char="•"/>
              <a:tabLst>
                <a:tab pos="1162685" algn="l"/>
                <a:tab pos="1163320" algn="l"/>
              </a:tabLst>
            </a:pPr>
            <a:r>
              <a:rPr sz="2000" spc="-5" dirty="0">
                <a:solidFill>
                  <a:srgbClr val="0F0E0E"/>
                </a:solidFill>
                <a:latin typeface="Arial"/>
                <a:cs typeface="Arial"/>
              </a:rPr>
              <a:t>Pocket</a:t>
            </a:r>
            <a:r>
              <a:rPr sz="2000" spc="-10" dirty="0">
                <a:solidFill>
                  <a:srgbClr val="0F0E0E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0F0E0E"/>
                </a:solidFill>
                <a:latin typeface="Arial"/>
                <a:cs typeface="Arial"/>
              </a:rPr>
              <a:t>SOTA</a:t>
            </a:r>
            <a:endParaRPr sz="2000" dirty="0">
              <a:latin typeface="Arial"/>
              <a:cs typeface="Arial"/>
            </a:endParaRPr>
          </a:p>
          <a:p>
            <a:pPr marL="1161415" lvl="2" indent="-226060">
              <a:lnSpc>
                <a:spcPct val="100000"/>
              </a:lnSpc>
              <a:spcBef>
                <a:spcPts val="495"/>
              </a:spcBef>
              <a:buChar char="•"/>
              <a:tabLst>
                <a:tab pos="1161415" algn="l"/>
                <a:tab pos="1162050" algn="l"/>
              </a:tabLst>
            </a:pPr>
            <a:r>
              <a:rPr sz="2000" spc="-30" dirty="0" err="1">
                <a:solidFill>
                  <a:srgbClr val="0F0E0E"/>
                </a:solidFill>
                <a:latin typeface="Arial"/>
                <a:cs typeface="Arial"/>
              </a:rPr>
              <a:t>Haml</a:t>
            </a:r>
            <a:r>
              <a:rPr sz="2000" spc="55" dirty="0" err="1">
                <a:solidFill>
                  <a:srgbClr val="0F0E0E"/>
                </a:solidFill>
                <a:latin typeface="Arial"/>
                <a:cs typeface="Arial"/>
              </a:rPr>
              <a:t>og</a:t>
            </a:r>
            <a:r>
              <a:rPr sz="2000" spc="55" dirty="0">
                <a:solidFill>
                  <a:srgbClr val="342F33"/>
                </a:solidFill>
                <a:latin typeface="Arial"/>
                <a:cs typeface="Arial"/>
              </a:rPr>
              <a:t>/</a:t>
            </a:r>
            <a:r>
              <a:rPr sz="2000" spc="55" dirty="0" err="1">
                <a:solidFill>
                  <a:srgbClr val="0F0E0E"/>
                </a:solidFill>
                <a:latin typeface="Arial"/>
                <a:cs typeface="Arial"/>
              </a:rPr>
              <a:t>Pignology</a:t>
            </a:r>
            <a:endParaRPr lang="en-US" sz="2000" spc="55" dirty="0">
              <a:solidFill>
                <a:srgbClr val="0F0E0E"/>
              </a:solidFill>
              <a:latin typeface="Arial"/>
              <a:cs typeface="Arial"/>
            </a:endParaRPr>
          </a:p>
          <a:p>
            <a:pPr marL="1161415" lvl="2" indent="-226060">
              <a:lnSpc>
                <a:spcPct val="100000"/>
              </a:lnSpc>
              <a:spcBef>
                <a:spcPts val="495"/>
              </a:spcBef>
              <a:buChar char="•"/>
              <a:tabLst>
                <a:tab pos="1161415" algn="l"/>
                <a:tab pos="1162050" algn="l"/>
              </a:tabLst>
            </a:pPr>
            <a:r>
              <a:rPr lang="en-US" sz="2000" spc="55" dirty="0">
                <a:solidFill>
                  <a:srgbClr val="0F0E0E"/>
                </a:solidFill>
                <a:latin typeface="Arial"/>
                <a:cs typeface="Arial"/>
              </a:rPr>
              <a:t>HAMRS logging</a:t>
            </a:r>
          </a:p>
          <a:p>
            <a:pPr marL="1161415" lvl="2" indent="-226060">
              <a:lnSpc>
                <a:spcPct val="100000"/>
              </a:lnSpc>
              <a:spcBef>
                <a:spcPts val="495"/>
              </a:spcBef>
              <a:buChar char="•"/>
              <a:tabLst>
                <a:tab pos="1161415" algn="l"/>
                <a:tab pos="1162050" algn="l"/>
              </a:tabLst>
            </a:pPr>
            <a:endParaRPr lang="en-US" sz="2000" spc="55" dirty="0">
              <a:solidFill>
                <a:srgbClr val="0F0E0E"/>
              </a:solidFill>
              <a:latin typeface="Arial"/>
              <a:cs typeface="Arial"/>
            </a:endParaRPr>
          </a:p>
          <a:p>
            <a:pPr marL="922655" lvl="2">
              <a:spcBef>
                <a:spcPts val="500"/>
              </a:spcBef>
              <a:tabLst>
                <a:tab pos="770255" algn="l"/>
                <a:tab pos="770890" algn="l"/>
              </a:tabLst>
            </a:pPr>
            <a:r>
              <a:rPr sz="2000" b="1" i="1" spc="-15" dirty="0">
                <a:solidFill>
                  <a:srgbClr val="0F0E0E"/>
                </a:solidFill>
                <a:latin typeface="Arial"/>
                <a:cs typeface="Arial"/>
              </a:rPr>
              <a:t>Android</a:t>
            </a:r>
            <a:endParaRPr sz="2000" b="1" i="1" dirty="0">
              <a:latin typeface="Arial"/>
              <a:cs typeface="Arial"/>
            </a:endParaRPr>
          </a:p>
          <a:p>
            <a:pPr marL="1162685" lvl="2" indent="-227329">
              <a:lnSpc>
                <a:spcPct val="100000"/>
              </a:lnSpc>
              <a:spcBef>
                <a:spcPts val="500"/>
              </a:spcBef>
              <a:buChar char="•"/>
              <a:tabLst>
                <a:tab pos="1162685" algn="l"/>
                <a:tab pos="1163320" algn="l"/>
              </a:tabLst>
            </a:pPr>
            <a:r>
              <a:rPr sz="2000" spc="-5" dirty="0">
                <a:solidFill>
                  <a:srgbClr val="0F0E0E"/>
                </a:solidFill>
                <a:latin typeface="Arial"/>
                <a:cs typeface="Arial"/>
              </a:rPr>
              <a:t>Pocket</a:t>
            </a:r>
            <a:r>
              <a:rPr sz="2000" spc="-10" dirty="0">
                <a:solidFill>
                  <a:srgbClr val="0F0E0E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0F0E0E"/>
                </a:solidFill>
                <a:latin typeface="Arial"/>
                <a:cs typeface="Arial"/>
              </a:rPr>
              <a:t>SOTA</a:t>
            </a:r>
            <a:endParaRPr sz="2000" dirty="0">
              <a:latin typeface="Arial"/>
              <a:cs typeface="Arial"/>
            </a:endParaRPr>
          </a:p>
          <a:p>
            <a:pPr marL="1161415" lvl="2" indent="-226060">
              <a:lnSpc>
                <a:spcPct val="100000"/>
              </a:lnSpc>
              <a:spcBef>
                <a:spcPts val="495"/>
              </a:spcBef>
              <a:buChar char="•"/>
              <a:tabLst>
                <a:tab pos="1161415" algn="l"/>
                <a:tab pos="1162050" algn="l"/>
              </a:tabLst>
            </a:pPr>
            <a:r>
              <a:rPr sz="2000" spc="10" dirty="0">
                <a:solidFill>
                  <a:srgbClr val="0F0E0E"/>
                </a:solidFill>
                <a:latin typeface="Arial"/>
                <a:cs typeface="Arial"/>
              </a:rPr>
              <a:t>SOTA</a:t>
            </a:r>
            <a:r>
              <a:rPr sz="2000" spc="-30" dirty="0">
                <a:solidFill>
                  <a:srgbClr val="0F0E0E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F0E0E"/>
                </a:solidFill>
                <a:latin typeface="Arial"/>
                <a:cs typeface="Arial"/>
              </a:rPr>
              <a:t>Finder</a:t>
            </a:r>
            <a:endParaRPr sz="2000" dirty="0">
              <a:latin typeface="Arial"/>
              <a:cs typeface="Arial"/>
            </a:endParaRPr>
          </a:p>
          <a:p>
            <a:pPr marL="1161415" lvl="2" indent="-235585">
              <a:lnSpc>
                <a:spcPct val="100000"/>
              </a:lnSpc>
              <a:spcBef>
                <a:spcPts val="500"/>
              </a:spcBef>
              <a:buChar char="•"/>
              <a:tabLst>
                <a:tab pos="1161415" algn="l"/>
                <a:tab pos="1162050" algn="l"/>
              </a:tabLst>
            </a:pPr>
            <a:r>
              <a:rPr lang="en-US" sz="2000" spc="-5" dirty="0">
                <a:solidFill>
                  <a:srgbClr val="0F0E0E"/>
                </a:solidFill>
                <a:latin typeface="Arial"/>
                <a:cs typeface="Arial"/>
              </a:rPr>
              <a:t>HAMRS logging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BB82-2A37-6132-15CD-4E534D08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09800"/>
            <a:ext cx="533400" cy="530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2AD9D-0311-38F4-94BC-BE1E36E60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67000"/>
            <a:ext cx="328893" cy="32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CE99E-2DDB-6B17-3ECB-B1CE47887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64511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92286-27F5-C5F1-41BA-3A8AFB300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68714"/>
            <a:ext cx="304800" cy="3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5714D4-B849-8739-3780-5A17D3158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877" y="4521412"/>
            <a:ext cx="323116" cy="323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EA24A-8DA5-00CA-8BD3-FF8775313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418" y="5280450"/>
            <a:ext cx="304826" cy="304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A1C763-6815-66A9-3357-E156BBA155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4884013"/>
            <a:ext cx="762000" cy="3720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4206-B576-8EAE-AAB5-2156E38A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One of my Favorite apps!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4F64C-6F33-BF79-A4BD-50BC3C0D6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7534183" cy="56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16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496" y="458736"/>
            <a:ext cx="475488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85" dirty="0"/>
              <a:t>Summits</a:t>
            </a:r>
            <a:r>
              <a:rPr sz="3600" b="1" spc="254" dirty="0"/>
              <a:t> </a:t>
            </a:r>
            <a:r>
              <a:rPr sz="3600" b="1" spc="135" dirty="0"/>
              <a:t>on</a:t>
            </a:r>
            <a:r>
              <a:rPr sz="3600" b="1" spc="-65" dirty="0"/>
              <a:t> </a:t>
            </a:r>
            <a:r>
              <a:rPr sz="3600" b="1" spc="90" dirty="0"/>
              <a:t>the</a:t>
            </a:r>
            <a:r>
              <a:rPr sz="3600" b="1" spc="180" dirty="0"/>
              <a:t> </a:t>
            </a:r>
            <a:r>
              <a:rPr sz="3600" b="1" spc="45" dirty="0"/>
              <a:t>Air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202" y="1466613"/>
            <a:ext cx="6487160" cy="40557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4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939193"/>
                </a:solidFill>
                <a:latin typeface="Arial"/>
                <a:cs typeface="Arial"/>
              </a:rPr>
              <a:t>did</a:t>
            </a:r>
            <a:r>
              <a:rPr sz="3100" spc="-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it</a:t>
            </a:r>
            <a:r>
              <a:rPr sz="3100" spc="-2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start?</a:t>
            </a:r>
            <a:endParaRPr sz="310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944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What</a:t>
            </a:r>
            <a:r>
              <a:rPr sz="3100" spc="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939193"/>
                </a:solidFill>
                <a:latin typeface="Arial"/>
                <a:cs typeface="Arial"/>
              </a:rPr>
              <a:t>is</a:t>
            </a:r>
            <a:r>
              <a:rPr sz="3100" spc="-1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939193"/>
                </a:solidFill>
                <a:latin typeface="Arial"/>
                <a:cs typeface="Arial"/>
              </a:rPr>
              <a:t>it?</a:t>
            </a:r>
            <a:endParaRPr sz="310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875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 I</a:t>
            </a:r>
            <a:r>
              <a:rPr sz="3100" spc="-8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participate?</a:t>
            </a:r>
            <a:endParaRPr sz="310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4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70" dirty="0">
                <a:solidFill>
                  <a:srgbClr val="939193"/>
                </a:solidFill>
                <a:latin typeface="Arial"/>
                <a:cs typeface="Arial"/>
              </a:rPr>
              <a:t>Can</a:t>
            </a:r>
            <a:r>
              <a:rPr sz="3100" spc="6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get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any awards?</a:t>
            </a:r>
            <a:endParaRPr sz="3100">
              <a:latin typeface="Arial"/>
              <a:cs typeface="Arial"/>
            </a:endParaRPr>
          </a:p>
          <a:p>
            <a:pPr marL="359410" marR="5080" indent="-347345">
              <a:lnSpc>
                <a:spcPct val="104500"/>
              </a:lnSpc>
              <a:spcBef>
                <a:spcPts val="71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</a:t>
            </a:r>
            <a:r>
              <a:rPr sz="3100" spc="10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activating</a:t>
            </a:r>
            <a:r>
              <a:rPr sz="3100" spc="24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what </a:t>
            </a:r>
            <a:r>
              <a:rPr sz="3100" spc="-844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equipment</a:t>
            </a:r>
            <a:r>
              <a:rPr sz="3100" spc="27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should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939193"/>
                </a:solidFill>
                <a:latin typeface="Arial"/>
                <a:cs typeface="Arial"/>
              </a:rPr>
              <a:t>use?</a:t>
            </a:r>
            <a:endParaRPr sz="31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45"/>
              </a:spcBef>
              <a:buChar char="•"/>
              <a:tabLst>
                <a:tab pos="355600" algn="l"/>
                <a:tab pos="356235" algn="l"/>
              </a:tabLst>
            </a:pPr>
            <a:r>
              <a:rPr sz="3100" spc="35" dirty="0">
                <a:solidFill>
                  <a:srgbClr val="010101"/>
                </a:solidFill>
                <a:latin typeface="Arial"/>
                <a:cs typeface="Arial"/>
              </a:rPr>
              <a:t>Safety</a:t>
            </a:r>
            <a:r>
              <a:rPr sz="3100" spc="13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010101"/>
                </a:solidFill>
                <a:latin typeface="Arial"/>
                <a:cs typeface="Arial"/>
              </a:rPr>
              <a:t>and</a:t>
            </a:r>
            <a:r>
              <a:rPr sz="3100" spc="-135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10101"/>
                </a:solidFill>
                <a:latin typeface="Arial"/>
                <a:cs typeface="Arial"/>
              </a:rPr>
              <a:t>Operating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F02C1C-710E-DDDA-D024-2036502A4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7005" r="1" b="41134"/>
          <a:stretch/>
        </p:blipFill>
        <p:spPr>
          <a:xfrm>
            <a:off x="381000" y="-1981199"/>
            <a:ext cx="6553200" cy="88392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152400"/>
            <a:ext cx="408486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1" spc="-200" dirty="0">
                <a:solidFill>
                  <a:srgbClr val="FF0000"/>
                </a:solidFill>
                <a:latin typeface="Arial"/>
                <a:cs typeface="Arial"/>
              </a:rPr>
              <a:t>Mountain</a:t>
            </a:r>
            <a:r>
              <a:rPr sz="4400" b="1" spc="22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4400" b="1" spc="-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4400" b="1" spc="-200" dirty="0">
                <a:solidFill>
                  <a:srgbClr val="FF0000"/>
                </a:solidFill>
                <a:latin typeface="Arial"/>
                <a:cs typeface="Arial"/>
              </a:rPr>
              <a:t>afety</a:t>
            </a:r>
            <a:endParaRPr sz="4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6E5AD6EA-769E-8820-E8D7-81F3E9B14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54" y="5286217"/>
            <a:ext cx="2192558" cy="1574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E0C6E-22DC-AB31-EE45-FC3A7507A16F}"/>
              </a:ext>
            </a:extLst>
          </p:cNvPr>
          <p:cNvSpPr txBox="1"/>
          <p:nvPr/>
        </p:nvSpPr>
        <p:spPr>
          <a:xfrm>
            <a:off x="609600" y="1038705"/>
            <a:ext cx="74970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Weather /Lightning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Getting Lost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Gravity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Rescue can be hours OR days away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0000"/>
                </a:solidFill>
              </a:rPr>
              <a:t>Warning: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Climbing mountains is inherently a dangerous activity. </a:t>
            </a:r>
            <a:br>
              <a:rPr lang="en-US" sz="2800" i="1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Do not attempt this without proper training, equipment and preparation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00" dirty="0"/>
              <a:t>AK6Q in previous assignment</a:t>
            </a:r>
          </a:p>
        </p:txBody>
      </p:sp>
    </p:spTree>
    <p:extLst>
      <p:ext uri="{BB962C8B-B14F-4D97-AF65-F5344CB8AC3E}">
        <p14:creationId xmlns:p14="http://schemas.microsoft.com/office/powerpoint/2010/main" val="3479630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0C4B4-CF5E-4E32-99FF-168B2059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45551"/>
            <a:ext cx="7229383" cy="553998"/>
          </a:xfrm>
        </p:spPr>
        <p:txBody>
          <a:bodyPr/>
          <a:lstStyle/>
          <a:p>
            <a:r>
              <a:rPr lang="en-US" sz="3600" b="1" dirty="0"/>
              <a:t>So now what…..How do I start?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EB36C-4AF2-4281-A085-3A3DD9A2CE72}"/>
              </a:ext>
            </a:extLst>
          </p:cNvPr>
          <p:cNvSpPr txBox="1"/>
          <p:nvPr/>
        </p:nvSpPr>
        <p:spPr>
          <a:xfrm>
            <a:off x="914400" y="1219200"/>
            <a:ext cx="6629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Chose a peak of interest  ( close to a destination maybe?)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 up data from SOTA apps (SOTA Goat)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a route  (GAIA GPS app and desktop)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check for day of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your equipment: Radios, Batteries, antenna, logging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GEAR, Weather Gear, Map, Compass, GPS, Cell/HT Batts, Food, Water, Clothes, Poles, </a:t>
            </a:r>
            <a:r>
              <a:rPr lang="en-US" dirty="0" err="1"/>
              <a:t>Bivy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an alert  for the activation (SOTA Goat)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4AB3B-DB8A-A695-6A58-2F8D9FB58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00899"/>
            <a:ext cx="1208862" cy="261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58F27-4CAE-5617-76AF-D4B6B054C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21" t="-156340" r="-123395" b="-4226"/>
          <a:stretch/>
        </p:blipFill>
        <p:spPr>
          <a:xfrm>
            <a:off x="6630684" y="-14056"/>
            <a:ext cx="316898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67274-D6E7-2C14-B378-ED204F55B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16" y="3852317"/>
            <a:ext cx="130177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777183-5785-1F39-52C2-4729596B1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6" y="3835300"/>
            <a:ext cx="1301770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3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4D11-3AFB-8401-8FBC-F8042A04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Some at home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EBD47-7AA1-59DC-2148-5BDD6AD5C92A}"/>
              </a:ext>
            </a:extLst>
          </p:cNvPr>
          <p:cNvSpPr txBox="1"/>
          <p:nvPr/>
        </p:nvSpPr>
        <p:spPr>
          <a:xfrm>
            <a:off x="431307" y="93327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www.SOTAMAPS.org</a:t>
            </a:r>
            <a:endParaRPr lang="en-US" dirty="0"/>
          </a:p>
          <a:p>
            <a:r>
              <a:rPr lang="en-US" dirty="0"/>
              <a:t>Identify peaks </a:t>
            </a:r>
          </a:p>
          <a:p>
            <a:r>
              <a:rPr lang="en-US" dirty="0"/>
              <a:t>Plan trip and routes</a:t>
            </a:r>
          </a:p>
          <a:p>
            <a:r>
              <a:rPr lang="en-US" dirty="0"/>
              <a:t>Gives peak info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E26CA-887B-3074-F62E-7BD919469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3895592" cy="1861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83BF2B-1494-1391-1019-F5645F768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43400"/>
            <a:ext cx="4943609" cy="2394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4D7957-D47B-3F94-8C9D-C4D26C2D5526}"/>
              </a:ext>
            </a:extLst>
          </p:cNvPr>
          <p:cNvSpPr txBox="1"/>
          <p:nvPr/>
        </p:nvSpPr>
        <p:spPr>
          <a:xfrm>
            <a:off x="5152008" y="3051955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www.GAIAgps.com</a:t>
            </a:r>
            <a:r>
              <a:rPr lang="en-US" dirty="0"/>
              <a:t> </a:t>
            </a:r>
          </a:p>
          <a:p>
            <a:r>
              <a:rPr lang="en-US" dirty="0"/>
              <a:t>Links to phone app with routes, maps driving directions…</a:t>
            </a:r>
          </a:p>
        </p:txBody>
      </p:sp>
    </p:spTree>
    <p:extLst>
      <p:ext uri="{BB962C8B-B14F-4D97-AF65-F5344CB8AC3E}">
        <p14:creationId xmlns:p14="http://schemas.microsoft.com/office/powerpoint/2010/main" val="533163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169" y="433303"/>
            <a:ext cx="52717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25" dirty="0">
                <a:solidFill>
                  <a:srgbClr val="050305"/>
                </a:solidFill>
                <a:latin typeface="Arial"/>
                <a:cs typeface="Arial"/>
              </a:rPr>
              <a:t>How</a:t>
            </a:r>
            <a:r>
              <a:rPr sz="4400" b="1" spc="6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4400" b="1" spc="-225" dirty="0">
                <a:solidFill>
                  <a:srgbClr val="050305"/>
                </a:solidFill>
                <a:latin typeface="Arial"/>
                <a:cs typeface="Arial"/>
              </a:rPr>
              <a:t>did</a:t>
            </a:r>
            <a:r>
              <a:rPr sz="4400" b="1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4300" b="1" dirty="0">
                <a:solidFill>
                  <a:srgbClr val="FF0000"/>
                </a:solidFill>
              </a:rPr>
              <a:t>SOT</a:t>
            </a:r>
            <a:r>
              <a:rPr sz="44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4400" b="1" spc="3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4400" b="1" spc="-229" dirty="0">
                <a:solidFill>
                  <a:srgbClr val="050305"/>
                </a:solidFill>
                <a:latin typeface="Arial"/>
                <a:cs typeface="Arial"/>
              </a:rPr>
              <a:t>start?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0529" y="1478134"/>
            <a:ext cx="7923530" cy="44012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sz="2400" b="1" spc="-145" dirty="0">
                <a:solidFill>
                  <a:srgbClr val="050305"/>
                </a:solidFill>
                <a:latin typeface="Arial"/>
                <a:cs typeface="Arial"/>
              </a:rPr>
              <a:t>Original</a:t>
            </a:r>
            <a:r>
              <a:rPr sz="2400" b="1" spc="9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85" dirty="0">
                <a:solidFill>
                  <a:srgbClr val="050305"/>
                </a:solidFill>
                <a:latin typeface="Arial"/>
                <a:cs typeface="Arial"/>
              </a:rPr>
              <a:t>idea</a:t>
            </a:r>
            <a:r>
              <a:rPr sz="2400" b="1" spc="-2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229" dirty="0">
                <a:solidFill>
                  <a:srgbClr val="050305"/>
                </a:solidFill>
                <a:latin typeface="Arial"/>
                <a:cs typeface="Arial"/>
              </a:rPr>
              <a:t>of</a:t>
            </a:r>
            <a:r>
              <a:rPr sz="2400" b="1" spc="13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60" dirty="0">
                <a:solidFill>
                  <a:srgbClr val="050305"/>
                </a:solidFill>
                <a:latin typeface="Arial"/>
                <a:cs typeface="Arial"/>
              </a:rPr>
              <a:t>John,</a:t>
            </a:r>
            <a:r>
              <a:rPr sz="2400" b="1" spc="6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050305"/>
                </a:solidFill>
                <a:latin typeface="Arial"/>
                <a:cs typeface="Arial"/>
              </a:rPr>
              <a:t>G3WGV</a:t>
            </a:r>
            <a:endParaRPr sz="2400" dirty="0">
              <a:latin typeface="Arial"/>
              <a:cs typeface="Arial"/>
            </a:endParaRPr>
          </a:p>
          <a:p>
            <a:pPr marL="362585" indent="-35052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62585" algn="l"/>
                <a:tab pos="363220" algn="l"/>
              </a:tabLst>
            </a:pPr>
            <a:r>
              <a:rPr sz="2400" b="1" spc="-114" dirty="0">
                <a:solidFill>
                  <a:srgbClr val="050305"/>
                </a:solidFill>
                <a:latin typeface="Arial"/>
                <a:cs typeface="Arial"/>
              </a:rPr>
              <a:t>Developed</a:t>
            </a:r>
            <a:r>
              <a:rPr sz="2400" b="1" spc="14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200" dirty="0">
                <a:solidFill>
                  <a:srgbClr val="050305"/>
                </a:solidFill>
                <a:latin typeface="Arial"/>
                <a:cs typeface="Arial"/>
              </a:rPr>
              <a:t>with</a:t>
            </a:r>
            <a:r>
              <a:rPr sz="2400" b="1" spc="10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35" dirty="0">
                <a:solidFill>
                  <a:srgbClr val="050305"/>
                </a:solidFill>
                <a:latin typeface="Arial"/>
                <a:cs typeface="Arial"/>
              </a:rPr>
              <a:t>Richard,</a:t>
            </a:r>
            <a:r>
              <a:rPr sz="2400" b="1" spc="114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050305"/>
                </a:solidFill>
                <a:latin typeface="Arial"/>
                <a:cs typeface="Arial"/>
              </a:rPr>
              <a:t>G3CWI</a:t>
            </a:r>
            <a:endParaRPr sz="2400" dirty="0">
              <a:latin typeface="Arial"/>
              <a:cs typeface="Arial"/>
            </a:endParaRPr>
          </a:p>
          <a:p>
            <a:pPr marL="361315" indent="-34925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61315" algn="l"/>
                <a:tab pos="361950" algn="l"/>
              </a:tabLst>
            </a:pPr>
            <a:r>
              <a:rPr sz="2400" b="1" spc="-160" dirty="0">
                <a:solidFill>
                  <a:srgbClr val="050305"/>
                </a:solidFill>
                <a:latin typeface="Arial"/>
                <a:cs typeface="Arial"/>
              </a:rPr>
              <a:t>Launched</a:t>
            </a:r>
            <a:r>
              <a:rPr sz="2400" b="1" spc="15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40" dirty="0">
                <a:solidFill>
                  <a:srgbClr val="050305"/>
                </a:solidFill>
                <a:latin typeface="Arial"/>
                <a:cs typeface="Arial"/>
              </a:rPr>
              <a:t>on</a:t>
            </a:r>
            <a:r>
              <a:rPr sz="2400" b="1" spc="-4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14" dirty="0">
                <a:solidFill>
                  <a:srgbClr val="050305"/>
                </a:solidFill>
                <a:latin typeface="Arial"/>
                <a:cs typeface="Arial"/>
              </a:rPr>
              <a:t>March</a:t>
            </a:r>
            <a:r>
              <a:rPr sz="2400" b="1" spc="5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00" dirty="0">
                <a:solidFill>
                  <a:srgbClr val="050305"/>
                </a:solidFill>
                <a:latin typeface="Arial"/>
                <a:cs typeface="Arial"/>
              </a:rPr>
              <a:t>2nd</a:t>
            </a:r>
            <a:r>
              <a:rPr sz="2400" b="1" spc="-2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50305"/>
                </a:solidFill>
                <a:latin typeface="Arial"/>
                <a:cs typeface="Arial"/>
              </a:rPr>
              <a:t>2002</a:t>
            </a:r>
            <a:endParaRPr sz="2400" dirty="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74015" algn="l"/>
                <a:tab pos="374650" algn="l"/>
              </a:tabLst>
            </a:pPr>
            <a:r>
              <a:rPr sz="2400" b="1" spc="-155" dirty="0">
                <a:solidFill>
                  <a:srgbClr val="050305"/>
                </a:solidFill>
                <a:latin typeface="Arial"/>
                <a:cs typeface="Arial"/>
              </a:rPr>
              <a:t>Internet</a:t>
            </a:r>
            <a:r>
              <a:rPr sz="2400" b="1" spc="14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00" dirty="0">
                <a:solidFill>
                  <a:srgbClr val="050305"/>
                </a:solidFill>
                <a:latin typeface="Arial"/>
                <a:cs typeface="Arial"/>
              </a:rPr>
              <a:t>based</a:t>
            </a:r>
            <a:r>
              <a:rPr sz="2400" b="1" spc="2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-175" dirty="0">
                <a:solidFill>
                  <a:srgbClr val="050305"/>
                </a:solidFill>
                <a:latin typeface="Arial"/>
                <a:cs typeface="Arial"/>
              </a:rPr>
              <a:t>activity</a:t>
            </a:r>
            <a:endParaRPr sz="2400" dirty="0">
              <a:latin typeface="Arial"/>
              <a:cs typeface="Arial"/>
            </a:endParaRPr>
          </a:p>
          <a:p>
            <a:pPr marL="758190" lvl="1" indent="-292100">
              <a:lnSpc>
                <a:spcPct val="100000"/>
              </a:lnSpc>
              <a:spcBef>
                <a:spcPts val="345"/>
              </a:spcBef>
              <a:buClr>
                <a:srgbClr val="181816"/>
              </a:buClr>
              <a:buChar char="-"/>
              <a:tabLst>
                <a:tab pos="757555" algn="l"/>
                <a:tab pos="758825" algn="l"/>
                <a:tab pos="1642745" algn="l"/>
                <a:tab pos="3713479" algn="l"/>
              </a:tabLst>
            </a:pPr>
            <a:r>
              <a:rPr sz="2400" b="1" spc="-95" dirty="0">
                <a:solidFill>
                  <a:srgbClr val="050305"/>
                </a:solidFill>
                <a:latin typeface="Arial"/>
                <a:cs typeface="Arial"/>
              </a:rPr>
              <a:t>Industria</a:t>
            </a:r>
            <a:r>
              <a:rPr sz="2400" b="1" spc="-50" dirty="0">
                <a:solidFill>
                  <a:srgbClr val="2F2F2F"/>
                </a:solidFill>
                <a:latin typeface="Arial"/>
                <a:cs typeface="Arial"/>
              </a:rPr>
              <a:t>l</a:t>
            </a:r>
            <a:r>
              <a:rPr sz="2400" b="1" spc="10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00" b="1" spc="45" dirty="0">
                <a:solidFill>
                  <a:srgbClr val="181816"/>
                </a:solidFill>
                <a:latin typeface="Arial"/>
                <a:cs typeface="Arial"/>
              </a:rPr>
              <a:t>strength</a:t>
            </a:r>
            <a:r>
              <a:rPr sz="2400" b="1" spc="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45" dirty="0">
                <a:solidFill>
                  <a:srgbClr val="181816"/>
                </a:solidFill>
                <a:latin typeface="Arial"/>
                <a:cs typeface="Arial"/>
              </a:rPr>
              <a:t>database	</a:t>
            </a:r>
            <a:endParaRPr sz="2400" b="1" dirty="0">
              <a:latin typeface="Arial"/>
              <a:cs typeface="Arial"/>
            </a:endParaRPr>
          </a:p>
          <a:p>
            <a:pPr marL="1167130" lvl="2" indent="-231140">
              <a:lnSpc>
                <a:spcPct val="100000"/>
              </a:lnSpc>
              <a:spcBef>
                <a:spcPts val="365"/>
              </a:spcBef>
              <a:buClr>
                <a:srgbClr val="181816"/>
              </a:buClr>
              <a:buChar char="•"/>
              <a:tabLst>
                <a:tab pos="1167130" algn="l"/>
                <a:tab pos="1167765" algn="l"/>
              </a:tabLst>
            </a:pPr>
            <a:r>
              <a:rPr lang="en-US" sz="2400" b="1" spc="35" dirty="0">
                <a:solidFill>
                  <a:srgbClr val="050305"/>
                </a:solidFill>
                <a:latin typeface="Arial"/>
                <a:cs typeface="Arial"/>
              </a:rPr>
              <a:t>Over 2</a:t>
            </a:r>
            <a:r>
              <a:rPr sz="2400" b="1" spc="1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181816"/>
                </a:solidFill>
                <a:latin typeface="Arial"/>
                <a:cs typeface="Arial"/>
              </a:rPr>
              <a:t>million</a:t>
            </a:r>
            <a:r>
              <a:rPr sz="2400" b="1" spc="3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80" dirty="0">
                <a:solidFill>
                  <a:srgbClr val="181816"/>
                </a:solidFill>
                <a:latin typeface="Arial"/>
                <a:cs typeface="Arial"/>
              </a:rPr>
              <a:t>QSO</a:t>
            </a:r>
            <a:r>
              <a:rPr sz="2400" b="1" spc="80" dirty="0">
                <a:solidFill>
                  <a:srgbClr val="443F3F"/>
                </a:solidFill>
                <a:latin typeface="Arial"/>
                <a:cs typeface="Arial"/>
              </a:rPr>
              <a:t>'</a:t>
            </a:r>
            <a:r>
              <a:rPr sz="2400" b="1" spc="80" dirty="0">
                <a:solidFill>
                  <a:srgbClr val="181816"/>
                </a:solidFill>
                <a:latin typeface="Arial"/>
                <a:cs typeface="Arial"/>
              </a:rPr>
              <a:t>s</a:t>
            </a:r>
            <a:r>
              <a:rPr sz="2400" b="1" spc="-3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050305"/>
                </a:solidFill>
                <a:latin typeface="Arial"/>
                <a:cs typeface="Arial"/>
              </a:rPr>
              <a:t>in</a:t>
            </a:r>
            <a:r>
              <a:rPr sz="2400" b="1" spc="5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70" dirty="0">
                <a:solidFill>
                  <a:srgbClr val="181816"/>
                </a:solidFill>
                <a:latin typeface="Arial"/>
                <a:cs typeface="Arial"/>
              </a:rPr>
              <a:t>SOTA</a:t>
            </a:r>
            <a:r>
              <a:rPr sz="2400" b="1" spc="-1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45" dirty="0">
                <a:solidFill>
                  <a:srgbClr val="050305"/>
                </a:solidFill>
                <a:latin typeface="Arial"/>
                <a:cs typeface="Arial"/>
              </a:rPr>
              <a:t>Database</a:t>
            </a:r>
            <a:endParaRPr sz="2400" b="1" dirty="0">
              <a:latin typeface="Arial"/>
              <a:cs typeface="Arial"/>
            </a:endParaRPr>
          </a:p>
          <a:p>
            <a:pPr marL="1165225" lvl="2" indent="-229235">
              <a:lnSpc>
                <a:spcPct val="100000"/>
              </a:lnSpc>
              <a:spcBef>
                <a:spcPts val="365"/>
              </a:spcBef>
              <a:buChar char="•"/>
              <a:tabLst>
                <a:tab pos="1165225" algn="l"/>
                <a:tab pos="1165860" algn="l"/>
              </a:tabLst>
            </a:pPr>
            <a:r>
              <a:rPr lang="en-US" sz="2400" b="1" spc="55" dirty="0">
                <a:solidFill>
                  <a:srgbClr val="050305"/>
                </a:solidFill>
                <a:latin typeface="Arial"/>
                <a:cs typeface="Arial"/>
              </a:rPr>
              <a:t>Thousands of </a:t>
            </a:r>
            <a:r>
              <a:rPr sz="2400" b="1" spc="45" dirty="0">
                <a:solidFill>
                  <a:srgbClr val="050305"/>
                </a:solidFill>
                <a:latin typeface="Arial"/>
                <a:cs typeface="Arial"/>
              </a:rPr>
              <a:t>registered </a:t>
            </a:r>
            <a:r>
              <a:rPr sz="2400" b="1" spc="40" dirty="0">
                <a:solidFill>
                  <a:srgbClr val="181816"/>
                </a:solidFill>
                <a:latin typeface="Arial"/>
                <a:cs typeface="Arial"/>
              </a:rPr>
              <a:t>users</a:t>
            </a:r>
            <a:endParaRPr sz="2400" b="1" dirty="0">
              <a:latin typeface="Arial"/>
              <a:cs typeface="Arial"/>
            </a:endParaRPr>
          </a:p>
          <a:p>
            <a:pPr marL="758825" lvl="1" indent="-292735">
              <a:lnSpc>
                <a:spcPct val="100000"/>
              </a:lnSpc>
              <a:spcBef>
                <a:spcPts val="360"/>
              </a:spcBef>
              <a:buClr>
                <a:srgbClr val="2F2F2F"/>
              </a:buClr>
              <a:buChar char="-"/>
              <a:tabLst>
                <a:tab pos="758825" algn="l"/>
                <a:tab pos="759460" algn="l"/>
              </a:tabLst>
            </a:pPr>
            <a:r>
              <a:rPr sz="2400" b="1" spc="40" dirty="0">
                <a:solidFill>
                  <a:srgbClr val="181816"/>
                </a:solidFill>
                <a:latin typeface="Arial"/>
                <a:cs typeface="Arial"/>
              </a:rPr>
              <a:t>Sophisticated</a:t>
            </a:r>
            <a:r>
              <a:rPr sz="2400" b="1" spc="9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181816"/>
                </a:solidFill>
                <a:latin typeface="Arial"/>
                <a:cs typeface="Arial"/>
              </a:rPr>
              <a:t>web</a:t>
            </a:r>
            <a:r>
              <a:rPr sz="2400" b="1" spc="-3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181816"/>
                </a:solidFill>
                <a:latin typeface="Arial"/>
                <a:cs typeface="Arial"/>
              </a:rPr>
              <a:t>portal</a:t>
            </a:r>
            <a:endParaRPr lang="en-US" sz="2400" b="1" spc="-20" dirty="0">
              <a:solidFill>
                <a:srgbClr val="181816"/>
              </a:solidFill>
              <a:latin typeface="Arial"/>
              <a:cs typeface="Arial"/>
            </a:endParaRPr>
          </a:p>
          <a:p>
            <a:pPr marL="758825" lvl="1" indent="-292735">
              <a:lnSpc>
                <a:spcPct val="100000"/>
              </a:lnSpc>
              <a:spcBef>
                <a:spcPts val="360"/>
              </a:spcBef>
              <a:buClr>
                <a:srgbClr val="2F2F2F"/>
              </a:buClr>
              <a:buChar char="-"/>
              <a:tabLst>
                <a:tab pos="758825" algn="l"/>
                <a:tab pos="759460" algn="l"/>
              </a:tabLst>
            </a:pPr>
            <a:r>
              <a:rPr sz="2400" b="1" spc="30" dirty="0">
                <a:solidFill>
                  <a:srgbClr val="181816"/>
                </a:solidFill>
                <a:latin typeface="Arial"/>
                <a:cs typeface="Arial"/>
              </a:rPr>
              <a:t>Alerting,</a:t>
            </a:r>
            <a:r>
              <a:rPr sz="2400" b="1" spc="5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181816"/>
                </a:solidFill>
                <a:latin typeface="Arial"/>
                <a:cs typeface="Arial"/>
              </a:rPr>
              <a:t>spotting,</a:t>
            </a:r>
            <a:r>
              <a:rPr sz="2400" b="1" spc="1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181816"/>
                </a:solidFill>
                <a:latin typeface="Arial"/>
                <a:cs typeface="Arial"/>
              </a:rPr>
              <a:t>forum,</a:t>
            </a:r>
            <a:r>
              <a:rPr sz="2400" b="1" spc="1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181816"/>
                </a:solidFill>
                <a:latin typeface="Arial"/>
                <a:cs typeface="Arial"/>
              </a:rPr>
              <a:t>etc</a:t>
            </a:r>
            <a:endParaRPr sz="2400" b="1" dirty="0">
              <a:latin typeface="Arial"/>
              <a:cs typeface="Arial"/>
            </a:endParaRPr>
          </a:p>
          <a:p>
            <a:pPr marL="761365" marR="5080" lvl="1" indent="-295910">
              <a:lnSpc>
                <a:spcPts val="2190"/>
              </a:lnSpc>
              <a:spcBef>
                <a:spcPts val="520"/>
              </a:spcBef>
              <a:buClr>
                <a:srgbClr val="050305"/>
              </a:buClr>
              <a:buChar char="-"/>
              <a:tabLst>
                <a:tab pos="758825" algn="l"/>
                <a:tab pos="759460" algn="l"/>
              </a:tabLst>
            </a:pPr>
            <a:r>
              <a:rPr sz="2400" b="1" spc="100" dirty="0">
                <a:solidFill>
                  <a:srgbClr val="181816"/>
                </a:solidFill>
                <a:latin typeface="Arial"/>
                <a:cs typeface="Arial"/>
              </a:rPr>
              <a:t>55</a:t>
            </a:r>
            <a:r>
              <a:rPr sz="2400" b="1" spc="-7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30" dirty="0">
                <a:solidFill>
                  <a:srgbClr val="050305"/>
                </a:solidFill>
                <a:latin typeface="Arial"/>
                <a:cs typeface="Arial"/>
              </a:rPr>
              <a:t>participating</a:t>
            </a:r>
            <a:r>
              <a:rPr sz="2400" b="1" spc="14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181816"/>
                </a:solidFill>
                <a:latin typeface="Arial"/>
                <a:cs typeface="Arial"/>
              </a:rPr>
              <a:t>countries</a:t>
            </a:r>
            <a:r>
              <a:rPr sz="2400" b="1" spc="80" dirty="0">
                <a:solidFill>
                  <a:srgbClr val="181816"/>
                </a:solidFill>
                <a:latin typeface="Arial"/>
                <a:cs typeface="Arial"/>
              </a:rPr>
              <a:t> and</a:t>
            </a:r>
            <a:r>
              <a:rPr sz="2400" b="1" spc="-5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lang="en-US" sz="2400" b="1" spc="45" dirty="0">
                <a:solidFill>
                  <a:srgbClr val="050305"/>
                </a:solidFill>
                <a:latin typeface="Arial"/>
                <a:cs typeface="Arial"/>
              </a:rPr>
              <a:t>over</a:t>
            </a:r>
            <a:r>
              <a:rPr sz="2400" b="1" spc="50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50" dirty="0">
                <a:solidFill>
                  <a:srgbClr val="181816"/>
                </a:solidFill>
                <a:latin typeface="Arial"/>
                <a:cs typeface="Arial"/>
              </a:rPr>
              <a:t>60,000</a:t>
            </a:r>
            <a:r>
              <a:rPr sz="2400" b="1" spc="-2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050305"/>
                </a:solidFill>
                <a:latin typeface="Arial"/>
                <a:cs typeface="Arial"/>
              </a:rPr>
              <a:t>peaks</a:t>
            </a:r>
            <a:r>
              <a:rPr sz="2400" b="1" spc="-15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45" dirty="0">
                <a:solidFill>
                  <a:srgbClr val="181816"/>
                </a:solidFill>
                <a:latin typeface="Arial"/>
                <a:cs typeface="Arial"/>
              </a:rPr>
              <a:t>in</a:t>
            </a:r>
            <a:r>
              <a:rPr sz="2400" b="1" spc="-3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80" dirty="0">
                <a:solidFill>
                  <a:srgbClr val="181816"/>
                </a:solidFill>
                <a:latin typeface="Arial"/>
                <a:cs typeface="Arial"/>
              </a:rPr>
              <a:t>the</a:t>
            </a:r>
            <a:r>
              <a:rPr sz="2400" b="1" spc="-20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181816"/>
                </a:solidFill>
                <a:latin typeface="Arial"/>
                <a:cs typeface="Arial"/>
              </a:rPr>
              <a:t>SOTA </a:t>
            </a:r>
            <a:r>
              <a:rPr sz="2400" b="1" spc="-509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50" dirty="0">
                <a:solidFill>
                  <a:srgbClr val="050305"/>
                </a:solidFill>
                <a:latin typeface="Arial"/>
                <a:cs typeface="Arial"/>
              </a:rPr>
              <a:t>database</a:t>
            </a:r>
            <a:r>
              <a:rPr sz="2400" b="1" dirty="0">
                <a:solidFill>
                  <a:srgbClr val="050305"/>
                </a:solidFill>
                <a:latin typeface="Arial"/>
                <a:cs typeface="Arial"/>
              </a:rPr>
              <a:t> </a:t>
            </a:r>
            <a:r>
              <a:rPr sz="2400" b="1" spc="80" dirty="0">
                <a:solidFill>
                  <a:srgbClr val="181816"/>
                </a:solidFill>
                <a:latin typeface="Arial"/>
                <a:cs typeface="Arial"/>
              </a:rPr>
              <a:t>and</a:t>
            </a:r>
            <a:r>
              <a:rPr sz="2400" b="1" spc="-6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50" dirty="0">
                <a:solidFill>
                  <a:srgbClr val="181816"/>
                </a:solidFill>
                <a:latin typeface="Arial"/>
                <a:cs typeface="Arial"/>
              </a:rPr>
              <a:t>growing</a:t>
            </a:r>
            <a:r>
              <a:rPr sz="2400" b="1" spc="15" dirty="0">
                <a:solidFill>
                  <a:srgbClr val="181816"/>
                </a:solidFill>
                <a:latin typeface="Arial"/>
                <a:cs typeface="Arial"/>
              </a:rPr>
              <a:t> </a:t>
            </a:r>
            <a:r>
              <a:rPr sz="2400" b="1" spc="30" dirty="0">
                <a:solidFill>
                  <a:srgbClr val="181816"/>
                </a:solidFill>
                <a:latin typeface="Arial"/>
                <a:cs typeface="Arial"/>
              </a:rPr>
              <a:t>fast</a:t>
            </a:r>
            <a:endParaRPr sz="24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0C4B4-CF5E-4E32-99FF-168B2059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45551"/>
            <a:ext cx="7229383" cy="55399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ACTIVATION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EB36C-4AF2-4281-A085-3A3DD9A2CE72}"/>
              </a:ext>
            </a:extLst>
          </p:cNvPr>
          <p:cNvSpPr txBox="1"/>
          <p:nvPr/>
        </p:nvSpPr>
        <p:spPr>
          <a:xfrm>
            <a:off x="914400" y="1219200"/>
            <a:ext cx="6629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Verify you have your gear in pack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Know your route and timing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Watch the weather,  and enjoy the journey!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Set up on summit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Spot if possible   Cell, APRS…. Ask a contact to spot you!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Log your QSO’s  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Paper Log or notes (pencil?)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/>
              </a:rPr>
              <a:t>HAMRS……   (ADIF)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04B0A-0B02-5164-AEEC-51CB68B24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0917"/>
            <a:ext cx="3124200" cy="234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D5CB8-07A1-0EB9-A1E5-5C3F30899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72292"/>
            <a:ext cx="147768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9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2253" y="0"/>
            <a:ext cx="1093677" cy="107732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6160" y="452378"/>
            <a:ext cx="730948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55" dirty="0"/>
              <a:t>Signal Butte </a:t>
            </a:r>
            <a:r>
              <a:rPr lang="en-US" sz="3600" b="1" spc="65" dirty="0"/>
              <a:t> Summer Trip</a:t>
            </a:r>
            <a:endParaRPr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BA072-A2F2-CC89-A2CA-86C89DF7EE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-3333" r="-1111" b="3333"/>
          <a:stretch/>
        </p:blipFill>
        <p:spPr>
          <a:xfrm rot="5400000">
            <a:off x="1943100" y="1657350"/>
            <a:ext cx="52578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A2C5-1E61-4E57-AE6E-179135C8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0436"/>
            <a:ext cx="6838767" cy="60016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600" b="1" dirty="0"/>
              <a:t>Now what to do with that log?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2986B-FAAB-4EBA-A7ED-85ADFDDD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953000" cy="1384995"/>
          </a:xfrm>
        </p:spPr>
        <p:txBody>
          <a:bodyPr/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Use SOTA Data Base for tracking </a:t>
            </a:r>
          </a:p>
          <a:p>
            <a:pPr lvl="2"/>
            <a:r>
              <a:rPr lang="en-US" dirty="0">
                <a:hlinkClick r:id="rId3"/>
              </a:rPr>
              <a:t>www.sotadata.org.uk/en/</a:t>
            </a:r>
            <a:endParaRPr lang="en-US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Paper Logs scan be manually entered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Import an ADIF File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20855-ABF3-FD8A-621C-EAFA20F9D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" y="2497507"/>
            <a:ext cx="1407298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5A777-05FF-F3CE-3BC1-0EA69D50E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942792"/>
            <a:ext cx="5638199" cy="1362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FDD530-69C0-D6AA-B1FA-B1C0E5DA4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839125"/>
            <a:ext cx="5867400" cy="19041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D80DE02-77F7-E857-DA25-3CBBA7BA395B}"/>
              </a:ext>
            </a:extLst>
          </p:cNvPr>
          <p:cNvSpPr/>
          <p:nvPr/>
        </p:nvSpPr>
        <p:spPr>
          <a:xfrm>
            <a:off x="2092635" y="360033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2EEED91-59F4-36D5-58D6-6BC7B6D000BA}"/>
              </a:ext>
            </a:extLst>
          </p:cNvPr>
          <p:cNvSpPr/>
          <p:nvPr/>
        </p:nvSpPr>
        <p:spPr>
          <a:xfrm>
            <a:off x="5234940" y="440398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86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2253" y="0"/>
            <a:ext cx="1093677" cy="10593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338" y="452378"/>
            <a:ext cx="876490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35" dirty="0"/>
              <a:t>Squaw Peak   (</a:t>
            </a:r>
            <a:r>
              <a:rPr lang="en-US" sz="3600" b="1" spc="35" dirty="0" err="1"/>
              <a:t>Mestaa`ehehe</a:t>
            </a:r>
            <a:r>
              <a:rPr lang="en-US" sz="3600" b="1" spc="35" dirty="0"/>
              <a:t>)</a:t>
            </a:r>
            <a:endParaRPr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85B7A-7935-C718-F235-307920B78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11111"/>
          <a:stretch/>
        </p:blipFill>
        <p:spPr>
          <a:xfrm rot="5400000">
            <a:off x="2190750" y="1104900"/>
            <a:ext cx="533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168" y="433303"/>
            <a:ext cx="403383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85" dirty="0">
                <a:solidFill>
                  <a:srgbClr val="050505"/>
                </a:solidFill>
                <a:latin typeface="Arial"/>
                <a:cs typeface="Arial"/>
              </a:rPr>
              <a:t>Lets do SOTA</a:t>
            </a:r>
            <a:r>
              <a:rPr sz="3600" b="1" spc="-190" dirty="0">
                <a:solidFill>
                  <a:srgbClr val="050505"/>
                </a:solidFill>
                <a:latin typeface="Arial"/>
                <a:cs typeface="Arial"/>
              </a:rPr>
              <a:t>!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894" y="1489068"/>
            <a:ext cx="7620634" cy="410676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361315" indent="-349250">
              <a:lnSpc>
                <a:spcPct val="100000"/>
              </a:lnSpc>
              <a:spcBef>
                <a:spcPts val="910"/>
              </a:spcBef>
              <a:buChar char="•"/>
              <a:tabLst>
                <a:tab pos="361315" algn="l"/>
                <a:tab pos="361950" algn="l"/>
              </a:tabLst>
            </a:pPr>
            <a:r>
              <a:rPr sz="2700" spc="60" dirty="0">
                <a:solidFill>
                  <a:srgbClr val="050505"/>
                </a:solidFill>
                <a:latin typeface="Arial"/>
                <a:cs typeface="Arial"/>
              </a:rPr>
              <a:t>You</a:t>
            </a:r>
            <a:r>
              <a:rPr sz="2700" spc="-3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50505"/>
                </a:solidFill>
                <a:latin typeface="Arial"/>
                <a:cs typeface="Arial"/>
              </a:rPr>
              <a:t>don't</a:t>
            </a:r>
            <a:r>
              <a:rPr sz="2700" spc="9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050505"/>
                </a:solidFill>
                <a:latin typeface="Arial"/>
                <a:cs typeface="Arial"/>
              </a:rPr>
              <a:t>have</a:t>
            </a:r>
            <a:r>
              <a:rPr sz="2700" spc="1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sz="2700" spc="-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145" dirty="0">
                <a:solidFill>
                  <a:srgbClr val="050505"/>
                </a:solidFill>
                <a:latin typeface="Arial"/>
                <a:cs typeface="Arial"/>
              </a:rPr>
              <a:t>be</a:t>
            </a:r>
            <a:r>
              <a:rPr sz="2700" spc="-9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150" dirty="0">
                <a:solidFill>
                  <a:srgbClr val="050505"/>
                </a:solidFill>
                <a:latin typeface="Arial"/>
                <a:cs typeface="Arial"/>
              </a:rPr>
              <a:t>a</a:t>
            </a:r>
            <a:r>
              <a:rPr sz="2700" spc="-1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50505"/>
                </a:solidFill>
                <a:latin typeface="Arial"/>
                <a:cs typeface="Arial"/>
              </a:rPr>
              <a:t>mountaineer!</a:t>
            </a:r>
            <a:endParaRPr sz="2700" dirty="0">
              <a:latin typeface="Arial"/>
              <a:cs typeface="Arial"/>
            </a:endParaRPr>
          </a:p>
          <a:p>
            <a:pPr marL="755650" marR="5080" lvl="1" indent="-295275">
              <a:lnSpc>
                <a:spcPct val="105000"/>
              </a:lnSpc>
              <a:spcBef>
                <a:spcPts val="560"/>
              </a:spcBef>
              <a:buChar char="-"/>
              <a:tabLst>
                <a:tab pos="761365" algn="l"/>
                <a:tab pos="762000" algn="l"/>
              </a:tabLst>
            </a:pPr>
            <a:r>
              <a:rPr sz="2300" spc="55" dirty="0">
                <a:solidFill>
                  <a:srgbClr val="050505"/>
                </a:solidFill>
                <a:latin typeface="Arial"/>
                <a:cs typeface="Arial"/>
              </a:rPr>
              <a:t>Some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505"/>
                </a:solidFill>
                <a:latin typeface="Arial"/>
                <a:cs typeface="Arial"/>
              </a:rPr>
              <a:t>summits</a:t>
            </a:r>
            <a:r>
              <a:rPr sz="2300" spc="1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you</a:t>
            </a:r>
            <a:r>
              <a:rPr sz="2300" spc="-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can</a:t>
            </a:r>
            <a:r>
              <a:rPr sz="2300" spc="3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505"/>
                </a:solidFill>
                <a:latin typeface="Arial"/>
                <a:cs typeface="Arial"/>
              </a:rPr>
              <a:t>drive</a:t>
            </a:r>
            <a:r>
              <a:rPr sz="2300" spc="2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lang="en-US" sz="2300" spc="70" dirty="0">
                <a:solidFill>
                  <a:srgbClr val="050505"/>
                </a:solidFill>
                <a:latin typeface="Arial"/>
                <a:cs typeface="Arial"/>
              </a:rPr>
              <a:t>near the 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top</a:t>
            </a:r>
            <a:endParaRPr sz="2300" dirty="0">
              <a:latin typeface="Arial"/>
              <a:cs typeface="Arial"/>
            </a:endParaRPr>
          </a:p>
          <a:p>
            <a:pPr marL="764540" lvl="1" indent="-304165">
              <a:lnSpc>
                <a:spcPct val="100000"/>
              </a:lnSpc>
              <a:spcBef>
                <a:spcPts val="700"/>
              </a:spcBef>
              <a:buClr>
                <a:srgbClr val="161616"/>
              </a:buClr>
              <a:buChar char="-"/>
              <a:tabLst>
                <a:tab pos="764540" algn="l"/>
                <a:tab pos="765175" algn="l"/>
              </a:tabLst>
            </a:pPr>
            <a:r>
              <a:rPr sz="2300" spc="50" dirty="0">
                <a:solidFill>
                  <a:srgbClr val="050505"/>
                </a:solidFill>
                <a:latin typeface="Arial"/>
                <a:cs typeface="Arial"/>
              </a:rPr>
              <a:t>You</a:t>
            </a:r>
            <a:r>
              <a:rPr sz="2300" spc="-4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95" dirty="0">
                <a:solidFill>
                  <a:srgbClr val="050505"/>
                </a:solidFill>
                <a:latin typeface="Arial"/>
                <a:cs typeface="Arial"/>
              </a:rPr>
              <a:t>can</a:t>
            </a:r>
            <a:r>
              <a:rPr sz="2300" spc="-1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30" dirty="0">
                <a:solidFill>
                  <a:srgbClr val="050505"/>
                </a:solidFill>
                <a:latin typeface="Arial"/>
                <a:cs typeface="Arial"/>
              </a:rPr>
              <a:t>participate</a:t>
            </a:r>
            <a:r>
              <a:rPr lang="en-US" sz="2300" spc="30" dirty="0">
                <a:solidFill>
                  <a:srgbClr val="050505"/>
                </a:solidFill>
                <a:latin typeface="Arial"/>
                <a:cs typeface="Arial"/>
              </a:rPr>
              <a:t> as a Chaser</a:t>
            </a:r>
            <a:r>
              <a:rPr sz="2300" spc="1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5" dirty="0">
                <a:solidFill>
                  <a:srgbClr val="050505"/>
                </a:solidFill>
                <a:latin typeface="Arial"/>
                <a:cs typeface="Arial"/>
              </a:rPr>
              <a:t>from</a:t>
            </a:r>
            <a:r>
              <a:rPr sz="2300" spc="-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your</a:t>
            </a:r>
            <a:r>
              <a:rPr sz="2300" spc="10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505"/>
                </a:solidFill>
                <a:latin typeface="Arial"/>
                <a:cs typeface="Arial"/>
              </a:rPr>
              <a:t>shack</a:t>
            </a:r>
            <a:endParaRPr sz="2300" dirty="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spc="60" dirty="0">
                <a:solidFill>
                  <a:srgbClr val="050505"/>
                </a:solidFill>
                <a:latin typeface="Arial"/>
                <a:cs typeface="Arial"/>
              </a:rPr>
              <a:t>But</a:t>
            </a:r>
            <a:r>
              <a:rPr sz="2700" spc="1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050505"/>
                </a:solidFill>
                <a:latin typeface="Arial"/>
                <a:cs typeface="Arial"/>
              </a:rPr>
              <a:t>if</a:t>
            </a:r>
            <a:r>
              <a:rPr sz="2700" spc="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050505"/>
                </a:solidFill>
                <a:latin typeface="Arial"/>
                <a:cs typeface="Arial"/>
              </a:rPr>
              <a:t>you</a:t>
            </a:r>
            <a:r>
              <a:rPr sz="2700" spc="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050505"/>
                </a:solidFill>
                <a:latin typeface="Arial"/>
                <a:cs typeface="Arial"/>
              </a:rPr>
              <a:t>are...</a:t>
            </a:r>
            <a:endParaRPr sz="2700" dirty="0">
              <a:latin typeface="Arial"/>
              <a:cs typeface="Arial"/>
            </a:endParaRPr>
          </a:p>
          <a:p>
            <a:pPr marL="758825" lvl="1" indent="-298450">
              <a:lnSpc>
                <a:spcPct val="100000"/>
              </a:lnSpc>
              <a:spcBef>
                <a:spcPts val="765"/>
              </a:spcBef>
              <a:buChar char="-"/>
              <a:tabLst>
                <a:tab pos="758825" algn="l"/>
                <a:tab pos="759460" algn="l"/>
              </a:tabLst>
            </a:pP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There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are</a:t>
            </a:r>
            <a:r>
              <a:rPr sz="230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050505"/>
                </a:solidFill>
                <a:latin typeface="Arial"/>
                <a:cs typeface="Arial"/>
              </a:rPr>
              <a:t>many</a:t>
            </a:r>
            <a:r>
              <a:rPr sz="2300" spc="6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25" dirty="0">
                <a:solidFill>
                  <a:srgbClr val="050505"/>
                </a:solidFill>
                <a:latin typeface="Arial"/>
                <a:cs typeface="Arial"/>
              </a:rPr>
              <a:t>first</a:t>
            </a:r>
            <a:r>
              <a:rPr sz="2300" spc="3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25" dirty="0">
                <a:solidFill>
                  <a:srgbClr val="050505"/>
                </a:solidFill>
                <a:latin typeface="Arial"/>
                <a:cs typeface="Arial"/>
              </a:rPr>
              <a:t>expeditions</a:t>
            </a:r>
            <a:r>
              <a:rPr sz="2300" spc="2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yet</a:t>
            </a:r>
            <a:r>
              <a:rPr sz="2300" spc="-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95" dirty="0">
                <a:solidFill>
                  <a:srgbClr val="050505"/>
                </a:solidFill>
                <a:latin typeface="Arial"/>
                <a:cs typeface="Arial"/>
              </a:rPr>
              <a:t>be</a:t>
            </a:r>
            <a:r>
              <a:rPr sz="2300" spc="-8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050505"/>
                </a:solidFill>
                <a:latin typeface="Arial"/>
                <a:cs typeface="Arial"/>
              </a:rPr>
              <a:t>done</a:t>
            </a:r>
            <a:endParaRPr sz="2300" dirty="0">
              <a:latin typeface="Arial"/>
              <a:cs typeface="Arial"/>
            </a:endParaRPr>
          </a:p>
          <a:p>
            <a:pPr marL="756285" marR="504825" lvl="1" indent="-295910">
              <a:lnSpc>
                <a:spcPct val="105000"/>
              </a:lnSpc>
              <a:spcBef>
                <a:spcPts val="565"/>
              </a:spcBef>
              <a:buChar char="-"/>
              <a:tabLst>
                <a:tab pos="756285" algn="l"/>
                <a:tab pos="756920" algn="l"/>
              </a:tabLst>
            </a:pPr>
            <a:r>
              <a:rPr sz="2300" spc="75" dirty="0">
                <a:solidFill>
                  <a:srgbClr val="050505"/>
                </a:solidFill>
                <a:latin typeface="Arial"/>
                <a:cs typeface="Arial"/>
              </a:rPr>
              <a:t>It's</a:t>
            </a:r>
            <a:r>
              <a:rPr sz="2300" spc="-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140" dirty="0">
                <a:solidFill>
                  <a:srgbClr val="050505"/>
                </a:solidFill>
                <a:latin typeface="Arial"/>
                <a:cs typeface="Arial"/>
              </a:rPr>
              <a:t>a</a:t>
            </a:r>
            <a:r>
              <a:rPr sz="2300" spc="-15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85" dirty="0">
                <a:solidFill>
                  <a:srgbClr val="050505"/>
                </a:solidFill>
                <a:latin typeface="Arial"/>
                <a:cs typeface="Arial"/>
              </a:rPr>
              <a:t>good</a:t>
            </a:r>
            <a:r>
              <a:rPr sz="2300" spc="-6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excuse</a:t>
            </a:r>
            <a:r>
              <a:rPr sz="2300" spc="8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sz="2300" spc="-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enjoy 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the</a:t>
            </a:r>
            <a:r>
              <a:rPr sz="2300" spc="2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outdoors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85" dirty="0">
                <a:solidFill>
                  <a:srgbClr val="050505"/>
                </a:solidFill>
                <a:latin typeface="Arial"/>
                <a:cs typeface="Arial"/>
              </a:rPr>
              <a:t>on</a:t>
            </a:r>
            <a:r>
              <a:rPr sz="2300" spc="-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050505"/>
                </a:solidFill>
                <a:latin typeface="Arial"/>
                <a:cs typeface="Arial"/>
              </a:rPr>
              <a:t>the </a:t>
            </a:r>
            <a:r>
              <a:rPr sz="2300" spc="-62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505"/>
                </a:solidFill>
                <a:latin typeface="Arial"/>
                <a:cs typeface="Arial"/>
              </a:rPr>
              <a:t>summit</a:t>
            </a:r>
            <a:r>
              <a:rPr sz="2300" spc="1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35" dirty="0">
                <a:solidFill>
                  <a:srgbClr val="050505"/>
                </a:solidFill>
                <a:latin typeface="Arial"/>
                <a:cs typeface="Arial"/>
              </a:rPr>
              <a:t>looking</a:t>
            </a:r>
            <a:r>
              <a:rPr sz="2300" spc="10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at</a:t>
            </a:r>
            <a:r>
              <a:rPr sz="2300" spc="-3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the</a:t>
            </a:r>
            <a:r>
              <a:rPr sz="2300" spc="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30" dirty="0">
                <a:solidFill>
                  <a:srgbClr val="050505"/>
                </a:solidFill>
                <a:latin typeface="Arial"/>
                <a:cs typeface="Arial"/>
              </a:rPr>
              <a:t>views</a:t>
            </a:r>
            <a:endParaRPr sz="2300" dirty="0">
              <a:latin typeface="Arial"/>
              <a:cs typeface="Arial"/>
            </a:endParaRPr>
          </a:p>
          <a:p>
            <a:pPr marL="756285" lvl="1" indent="-295910">
              <a:lnSpc>
                <a:spcPct val="100000"/>
              </a:lnSpc>
              <a:spcBef>
                <a:spcPts val="705"/>
              </a:spcBef>
              <a:buChar char="-"/>
              <a:tabLst>
                <a:tab pos="756285" algn="l"/>
                <a:tab pos="756920" algn="l"/>
              </a:tabLst>
            </a:pPr>
            <a:r>
              <a:rPr sz="2300" spc="75" dirty="0">
                <a:solidFill>
                  <a:srgbClr val="050505"/>
                </a:solidFill>
                <a:latin typeface="Arial"/>
                <a:cs typeface="Arial"/>
              </a:rPr>
              <a:t>It's</a:t>
            </a:r>
            <a:r>
              <a:rPr sz="2300" spc="-9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140" dirty="0">
                <a:solidFill>
                  <a:srgbClr val="050505"/>
                </a:solidFill>
                <a:latin typeface="Arial"/>
                <a:cs typeface="Arial"/>
              </a:rPr>
              <a:t>a</a:t>
            </a:r>
            <a:r>
              <a:rPr sz="2300" spc="-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505"/>
                </a:solidFill>
                <a:latin typeface="Arial"/>
                <a:cs typeface="Arial"/>
              </a:rPr>
              <a:t>great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50" dirty="0">
                <a:solidFill>
                  <a:srgbClr val="050505"/>
                </a:solidFill>
                <a:latin typeface="Arial"/>
                <a:cs typeface="Arial"/>
              </a:rPr>
              <a:t>way</a:t>
            </a:r>
            <a:r>
              <a:rPr sz="2300" spc="1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70" dirty="0">
                <a:solidFill>
                  <a:srgbClr val="050505"/>
                </a:solidFill>
                <a:latin typeface="Arial"/>
                <a:cs typeface="Arial"/>
              </a:rPr>
              <a:t>to</a:t>
            </a:r>
            <a:r>
              <a:rPr sz="2300" spc="-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5" dirty="0">
                <a:solidFill>
                  <a:srgbClr val="050505"/>
                </a:solidFill>
                <a:latin typeface="Arial"/>
                <a:cs typeface="Arial"/>
              </a:rPr>
              <a:t>bring</a:t>
            </a:r>
            <a:r>
              <a:rPr sz="2300" spc="-4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65" dirty="0">
                <a:solidFill>
                  <a:srgbClr val="050505"/>
                </a:solidFill>
                <a:latin typeface="Arial"/>
                <a:cs typeface="Arial"/>
              </a:rPr>
              <a:t>two</a:t>
            </a:r>
            <a:r>
              <a:rPr sz="2300" spc="3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40" dirty="0">
                <a:solidFill>
                  <a:srgbClr val="050505"/>
                </a:solidFill>
                <a:latin typeface="Arial"/>
                <a:cs typeface="Arial"/>
              </a:rPr>
              <a:t>hobbies</a:t>
            </a:r>
            <a:r>
              <a:rPr sz="2300" spc="6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00" spc="35" dirty="0">
                <a:solidFill>
                  <a:srgbClr val="050505"/>
                </a:solidFill>
                <a:latin typeface="Arial"/>
                <a:cs typeface="Arial"/>
              </a:rPr>
              <a:t>together</a:t>
            </a:r>
            <a:endParaRPr lang="en-US" sz="2300" spc="35" dirty="0">
              <a:solidFill>
                <a:srgbClr val="050505"/>
              </a:solidFill>
              <a:latin typeface="Arial"/>
              <a:cs typeface="Arial"/>
            </a:endParaRPr>
          </a:p>
          <a:p>
            <a:pPr marL="756285" lvl="1" indent="-295910">
              <a:lnSpc>
                <a:spcPct val="100000"/>
              </a:lnSpc>
              <a:spcBef>
                <a:spcPts val="705"/>
              </a:spcBef>
              <a:buChar char="-"/>
              <a:tabLst>
                <a:tab pos="756285" algn="l"/>
                <a:tab pos="756920" algn="l"/>
              </a:tabLst>
            </a:pPr>
            <a:r>
              <a:rPr lang="en-US" sz="2300" spc="35" dirty="0">
                <a:solidFill>
                  <a:srgbClr val="050505"/>
                </a:solidFill>
                <a:latin typeface="Arial"/>
                <a:cs typeface="Arial"/>
              </a:rPr>
              <a:t>Be careful it is ADDICTIVE!!!</a:t>
            </a:r>
            <a:endParaRPr sz="2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877730-5AB5-D17F-44AD-89A8AFD2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8077200" cy="60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F3193-7B1C-3216-93B4-AAD56150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Maybe Just Chase ???</a:t>
            </a:r>
          </a:p>
        </p:txBody>
      </p:sp>
      <p:sp>
        <p:nvSpPr>
          <p:cNvPr id="4" name="Shape 265">
            <a:extLst>
              <a:ext uri="{FF2B5EF4-FFF2-40B4-BE49-F238E27FC236}">
                <a16:creationId xmlns:a16="http://schemas.microsoft.com/office/drawing/2014/main" id="{F1CC8764-F217-2039-732F-5755F835D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395788" cy="4119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i="1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Is it the points/awards? ...Bragging rights? </a:t>
            </a:r>
          </a:p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endParaRPr sz="2391" b="1" i="1" kern="0" dirty="0">
              <a:solidFill>
                <a:srgbClr val="0070C0"/>
              </a:solidFill>
              <a:latin typeface="Helvetica"/>
              <a:cs typeface="Helvetica"/>
              <a:sym typeface="Helvetica"/>
            </a:endParaRPr>
          </a:p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i="1" kern="0" dirty="0">
                <a:solidFill>
                  <a:srgbClr val="0070C0"/>
                </a:solidFill>
                <a:latin typeface="Helvetica"/>
                <a:cs typeface="Helvetica"/>
                <a:sym typeface="Helvetica"/>
              </a:rPr>
              <a:t>Fine tuning and keeping your station/</a:t>
            </a:r>
          </a:p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i="1" kern="0" dirty="0">
                <a:solidFill>
                  <a:srgbClr val="0070C0"/>
                </a:solidFill>
                <a:latin typeface="Helvetica"/>
                <a:cs typeface="Helvetica"/>
                <a:sym typeface="Helvetica"/>
              </a:rPr>
              <a:t>   antenna in peaked performance? </a:t>
            </a:r>
          </a:p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endParaRPr sz="2391" b="1" i="1" kern="0" dirty="0">
              <a:solidFill>
                <a:srgbClr val="0070C0"/>
              </a:solidFill>
              <a:latin typeface="Helvetica"/>
              <a:cs typeface="Helvetica"/>
              <a:sym typeface="Helvetica"/>
            </a:endParaRPr>
          </a:p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i="1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Respect? Payback for being chased?</a:t>
            </a:r>
          </a:p>
          <a:p>
            <a:pPr defTabSz="410751" hangingPunct="0">
              <a:defRPr sz="3400" b="1" i="1">
                <a:latin typeface="Helvetica"/>
                <a:ea typeface="Helvetica"/>
                <a:cs typeface="Helvetica"/>
                <a:sym typeface="Helvetica"/>
              </a:defRPr>
            </a:pPr>
            <a:endParaRPr sz="2391" b="1" i="1" kern="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5564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D172F-C5C7-8CB1-1037-3AD544DF8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025" y="2057400"/>
            <a:ext cx="4396740" cy="1723549"/>
          </a:xfrm>
        </p:spPr>
        <p:txBody>
          <a:bodyPr/>
          <a:lstStyle/>
          <a:p>
            <a:pPr defTabSz="410751" hangingPunct="0"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i="1" kern="0" dirty="0">
                <a:solidFill>
                  <a:srgbClr val="FFFF00"/>
                </a:solidFill>
                <a:latin typeface="Helvetica"/>
                <a:cs typeface="Helvetica"/>
                <a:sym typeface="Helvetica"/>
              </a:rPr>
              <a:t>Larry K0RS: </a:t>
            </a:r>
          </a:p>
          <a:p>
            <a:pPr defTabSz="410751" hangingPunct="0"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i="1" kern="0" dirty="0">
                <a:solidFill>
                  <a:schemeClr val="tx1"/>
                </a:solidFill>
                <a:latin typeface="Helvetica"/>
                <a:cs typeface="Helvetica"/>
                <a:sym typeface="Helvetica"/>
              </a:rPr>
              <a:t>Chasing QRP stations with improvised antennas...frequently on another continent...is a real DX challenge.  Pulling a weak signal from the noise teaches one how to get the most from one's radio as well as fundamentals of propagation.  And a dose of patience as well.  The problem is, SOTA is addicting.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hape 270">
            <a:extLst>
              <a:ext uri="{FF2B5EF4-FFF2-40B4-BE49-F238E27FC236}">
                <a16:creationId xmlns:a16="http://schemas.microsoft.com/office/drawing/2014/main" id="{24D963E6-0BD3-CAD4-108C-D2347531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246063"/>
            <a:ext cx="6838950" cy="1047750"/>
          </a:xfrm>
          <a:prstGeom prst="rect">
            <a:avLst/>
          </a:prstGeom>
          <a:effectLst>
            <a:outerShdw blurRad="88900" dist="109649" dir="9983047" rotWithShape="0">
              <a:srgbClr val="000000">
                <a:alpha val="63344"/>
              </a:srgbClr>
            </a:outerShdw>
          </a:effectLst>
        </p:spPr>
        <p:txBody>
          <a:bodyPr>
            <a:normAutofit fontScale="90000"/>
          </a:bodyPr>
          <a:lstStyle/>
          <a:p>
            <a:pPr algn="l">
              <a:defRPr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Why Chase</a:t>
            </a:r>
          </a:p>
          <a:p>
            <a:pPr algn="l">
              <a:defRPr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Responses </a:t>
            </a:r>
          </a:p>
        </p:txBody>
      </p:sp>
      <p:sp>
        <p:nvSpPr>
          <p:cNvPr id="5" name="Shape 284">
            <a:extLst>
              <a:ext uri="{FF2B5EF4-FFF2-40B4-BE49-F238E27FC236}">
                <a16:creationId xmlns:a16="http://schemas.microsoft.com/office/drawing/2014/main" id="{74BD1AA2-0EAD-95AD-F114-E2E77918A94F}"/>
              </a:ext>
            </a:extLst>
          </p:cNvPr>
          <p:cNvSpPr/>
          <p:nvPr/>
        </p:nvSpPr>
        <p:spPr>
          <a:xfrm>
            <a:off x="361025" y="4234742"/>
            <a:ext cx="7948432" cy="185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b="1" i="1" kern="0" dirty="0">
                <a:solidFill>
                  <a:srgbClr val="FFFF00"/>
                </a:solidFill>
                <a:latin typeface="Helvetica"/>
                <a:cs typeface="Helvetica"/>
                <a:sym typeface="Helvetica"/>
              </a:rPr>
              <a:t>Paula K9IR</a:t>
            </a:r>
            <a:r>
              <a:rPr lang="en-US" sz="1600" b="1" i="1" kern="0" dirty="0">
                <a:solidFill>
                  <a:srgbClr val="FFFF00"/>
                </a:solidFill>
                <a:latin typeface="Helvetica"/>
                <a:cs typeface="Helvetica"/>
                <a:sym typeface="Helvetica"/>
              </a:rPr>
              <a:t>:</a:t>
            </a:r>
            <a:r>
              <a:rPr sz="1600" b="1" i="1" kern="0" dirty="0">
                <a:solidFill>
                  <a:srgbClr val="FFFF00"/>
                </a:solidFill>
                <a:latin typeface="Helvetica"/>
                <a:cs typeface="Helvetica"/>
                <a:sym typeface="Helvetica"/>
              </a:rPr>
              <a:t> </a:t>
            </a:r>
            <a:endParaRPr sz="1600" b="1" i="1" kern="0" dirty="0">
              <a:latin typeface="Helvetica"/>
              <a:cs typeface="Helvetica"/>
              <a:sym typeface="Helvetica"/>
            </a:endParaRPr>
          </a:p>
          <a:p>
            <a:pPr defTabSz="410751" hangingPunct="0"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b="1" i="1" kern="0" dirty="0">
                <a:latin typeface="Helvetica"/>
                <a:cs typeface="Helvetica"/>
                <a:sym typeface="Helvetica"/>
              </a:rPr>
              <a:t>When you chase summit activators, you can:</a:t>
            </a:r>
            <a:endParaRPr lang="en-US" sz="1400" b="1" i="1" kern="0" dirty="0">
              <a:latin typeface="Helvetica"/>
              <a:cs typeface="Helvetica"/>
              <a:sym typeface="Helvetica"/>
            </a:endParaRPr>
          </a:p>
          <a:p>
            <a:pPr marL="342900" indent="-342900" defTabSz="410751" hangingPunct="0">
              <a:buAutoNum type="arabicPeriod"/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i="1" kern="0" dirty="0">
                <a:latin typeface="Helvetica"/>
                <a:cs typeface="Helvetica"/>
                <a:sym typeface="Helvetica"/>
              </a:rPr>
              <a:t>Join over 6,300 other hams in the chase, nearly 4,000 of them also activate summits.</a:t>
            </a:r>
          </a:p>
          <a:p>
            <a:pPr marL="342900" indent="-342900" defTabSz="410751" hangingPunct="0">
              <a:buAutoNum type="arabicPeriod"/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i="1" kern="0" dirty="0">
                <a:latin typeface="Helvetica"/>
                <a:cs typeface="Helvetica"/>
                <a:sym typeface="Helvetica"/>
              </a:rPr>
              <a:t>Enjoy making contacts and qualifying for awards without needing a super-station.</a:t>
            </a:r>
          </a:p>
          <a:p>
            <a:pPr marL="342900" indent="-342900" defTabSz="410751" hangingPunct="0">
              <a:buAutoNum type="arabicPeriod"/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i="1" kern="0" dirty="0">
                <a:latin typeface="Helvetica"/>
                <a:cs typeface="Helvetica"/>
                <a:sym typeface="Helvetica"/>
              </a:rPr>
              <a:t>Improve your ability to tune in, hear and work weak signal stations.</a:t>
            </a:r>
          </a:p>
          <a:p>
            <a:pPr marL="342900" indent="-342900" defTabSz="410751" hangingPunct="0">
              <a:buAutoNum type="arabicPeriod"/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i="1" kern="0" dirty="0">
                <a:latin typeface="Helvetica"/>
                <a:cs typeface="Helvetica"/>
                <a:sym typeface="Helvetica"/>
              </a:rPr>
              <a:t>Help activators log the required minimum 4 QSOs</a:t>
            </a:r>
          </a:p>
          <a:p>
            <a:pPr defTabSz="410751" hangingPunct="0"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b="1" i="1" kern="0" dirty="0">
              <a:latin typeface="Helvetica"/>
              <a:cs typeface="Helvetica"/>
              <a:sym typeface="Helvetica"/>
            </a:endParaRPr>
          </a:p>
          <a:p>
            <a:pPr defTabSz="410751" hangingPunct="0">
              <a:defRPr sz="3700" b="1" i="1">
                <a:latin typeface="Helvetica"/>
                <a:ea typeface="Helvetica"/>
                <a:cs typeface="Helvetica"/>
                <a:sym typeface="Helvetica"/>
              </a:defRPr>
            </a:pPr>
            <a:endParaRPr sz="1600" b="1" i="1" kern="0" dirty="0"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25488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9DB6D-DBC2-2CD7-1D28-2B8EC8D4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8" y="1905000"/>
            <a:ext cx="8305800" cy="4375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9CA66D-98E6-58CB-A6ED-7F00D58E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16" y="245551"/>
            <a:ext cx="6838767" cy="553998"/>
          </a:xfrm>
        </p:spPr>
        <p:txBody>
          <a:bodyPr/>
          <a:lstStyle/>
          <a:p>
            <a:r>
              <a:rPr lang="en-US" sz="3600" b="1" dirty="0"/>
              <a:t>Chaser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9B7EE-F631-19EC-6180-76B080F0A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1489502"/>
            <a:ext cx="4396740" cy="415498"/>
          </a:xfrm>
        </p:spPr>
        <p:txBody>
          <a:bodyPr/>
          <a:lstStyle/>
          <a:p>
            <a:r>
              <a:rPr lang="en-US" dirty="0"/>
              <a:t>www.SOTALIVE.tk</a:t>
            </a:r>
          </a:p>
        </p:txBody>
      </p:sp>
    </p:spTree>
    <p:extLst>
      <p:ext uri="{BB962C8B-B14F-4D97-AF65-F5344CB8AC3E}">
        <p14:creationId xmlns:p14="http://schemas.microsoft.com/office/powerpoint/2010/main" val="272163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8000">
              <a:schemeClr val="accent1">
                <a:lumMod val="0"/>
                <a:lumOff val="100000"/>
              </a:schemeClr>
            </a:gs>
            <a:gs pos="77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9CE507-8DB0-BF93-045E-81E3E944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9998" y="262380"/>
            <a:ext cx="4803775" cy="6935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0960" algn="ctr">
              <a:lnSpc>
                <a:spcPct val="128800"/>
              </a:lnSpc>
              <a:spcBef>
                <a:spcPts val="95"/>
              </a:spcBef>
            </a:pPr>
            <a:r>
              <a:rPr sz="3750" b="1" spc="95" dirty="0">
                <a:latin typeface="Arial Black" panose="020B0A04020102020204" pitchFamily="34" charset="0"/>
              </a:rPr>
              <a:t>Questions?</a:t>
            </a:r>
            <a:r>
              <a:rPr sz="3750" b="1" spc="95" dirty="0">
                <a:latin typeface="Arial"/>
                <a:cs typeface="Arial"/>
              </a:rPr>
              <a:t> </a:t>
            </a:r>
            <a:r>
              <a:rPr sz="3750" b="1" spc="100" dirty="0">
                <a:latin typeface="Arial"/>
                <a:cs typeface="Arial"/>
              </a:rPr>
              <a:t> 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0" y="2133600"/>
            <a:ext cx="6248400" cy="37780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8745" marR="5080" indent="-1376680" algn="ctr">
              <a:lnSpc>
                <a:spcPct val="106800"/>
              </a:lnSpc>
              <a:spcBef>
                <a:spcPts val="100"/>
              </a:spcBef>
            </a:pPr>
            <a:r>
              <a:rPr lang="en-US" sz="3750" b="1" u="heavy" spc="130" dirty="0">
                <a:uFill>
                  <a:solidFill>
                    <a:srgbClr val="0C9190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www.sota.org.uk</a:t>
            </a:r>
          </a:p>
          <a:p>
            <a:pPr marL="1388745" marR="5080" indent="-1376680" algn="ctr">
              <a:lnSpc>
                <a:spcPct val="106800"/>
              </a:lnSpc>
              <a:spcBef>
                <a:spcPts val="100"/>
              </a:spcBef>
            </a:pPr>
            <a:r>
              <a:rPr lang="en-US" sz="3750" b="1" u="heavy" spc="130" dirty="0">
                <a:uFill>
                  <a:solidFill>
                    <a:srgbClr val="0C9190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www.sotawatch.org</a:t>
            </a:r>
          </a:p>
          <a:p>
            <a:pPr marL="1388745" marR="5080" indent="-1376680" algn="ctr">
              <a:lnSpc>
                <a:spcPct val="106800"/>
              </a:lnSpc>
              <a:spcBef>
                <a:spcPts val="100"/>
              </a:spcBef>
            </a:pPr>
            <a:r>
              <a:rPr sz="3750" b="1" u="heavy" spc="130" dirty="0">
                <a:uFill>
                  <a:solidFill>
                    <a:srgbClr val="0C9190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http://groups.yahoo.com/</a:t>
            </a:r>
            <a:endParaRPr lang="en-US" sz="3750" b="1" u="heavy" spc="105" dirty="0">
              <a:uFill>
                <a:solidFill>
                  <a:srgbClr val="0C9190"/>
                </a:solidFill>
              </a:uFill>
              <a:latin typeface="Arial"/>
              <a:cs typeface="Arial"/>
            </a:endParaRPr>
          </a:p>
          <a:p>
            <a:pPr marL="1388745" marR="5080" indent="-1376680" algn="ctr">
              <a:lnSpc>
                <a:spcPct val="106800"/>
              </a:lnSpc>
              <a:spcBef>
                <a:spcPts val="100"/>
              </a:spcBef>
            </a:pPr>
            <a:r>
              <a:rPr lang="en-US" sz="40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WØC SOTA (w0c-sota.org)</a:t>
            </a:r>
            <a:endParaRPr lang="en-US" sz="4000" b="1" dirty="0"/>
          </a:p>
          <a:p>
            <a:pPr marL="1388745" marR="5080" indent="-1376680">
              <a:lnSpc>
                <a:spcPct val="106800"/>
              </a:lnSpc>
              <a:spcBef>
                <a:spcPts val="100"/>
              </a:spcBef>
            </a:pPr>
            <a:endParaRPr lang="en-US" sz="3750" b="1" u="heavy" spc="105" dirty="0">
              <a:solidFill>
                <a:srgbClr val="0C9190"/>
              </a:solidFill>
              <a:uFill>
                <a:solidFill>
                  <a:srgbClr val="0C9190"/>
                </a:solidFill>
              </a:uFill>
              <a:latin typeface="Arial"/>
              <a:cs typeface="Arial"/>
            </a:endParaRPr>
          </a:p>
          <a:p>
            <a:pPr marL="1388745" marR="5080" indent="-1376680">
              <a:lnSpc>
                <a:spcPct val="106800"/>
              </a:lnSpc>
              <a:spcBef>
                <a:spcPts val="100"/>
              </a:spcBef>
            </a:pPr>
            <a:endParaRPr sz="3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496" y="458736"/>
            <a:ext cx="475488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85" dirty="0">
                <a:solidFill>
                  <a:srgbClr val="030101"/>
                </a:solidFill>
              </a:rPr>
              <a:t>Summits</a:t>
            </a:r>
            <a:r>
              <a:rPr sz="3600" b="1" spc="254" dirty="0">
                <a:solidFill>
                  <a:srgbClr val="030101"/>
                </a:solidFill>
              </a:rPr>
              <a:t> </a:t>
            </a:r>
            <a:r>
              <a:rPr sz="3600" b="1" spc="135" dirty="0">
                <a:solidFill>
                  <a:srgbClr val="030101"/>
                </a:solidFill>
              </a:rPr>
              <a:t>on</a:t>
            </a:r>
            <a:r>
              <a:rPr sz="3600" b="1" spc="-65" dirty="0">
                <a:solidFill>
                  <a:srgbClr val="030101"/>
                </a:solidFill>
              </a:rPr>
              <a:t> </a:t>
            </a:r>
            <a:r>
              <a:rPr sz="3600" b="1" spc="90" dirty="0">
                <a:solidFill>
                  <a:srgbClr val="030101"/>
                </a:solidFill>
              </a:rPr>
              <a:t>the</a:t>
            </a:r>
            <a:r>
              <a:rPr sz="3600" b="1" spc="180" dirty="0">
                <a:solidFill>
                  <a:srgbClr val="030101"/>
                </a:solidFill>
              </a:rPr>
              <a:t> </a:t>
            </a:r>
            <a:r>
              <a:rPr sz="3600" b="1" spc="45" dirty="0">
                <a:solidFill>
                  <a:srgbClr val="030101"/>
                </a:solidFill>
              </a:rPr>
              <a:t>Air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31202" y="1466613"/>
            <a:ext cx="6487160" cy="40557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4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939193"/>
                </a:solidFill>
                <a:latin typeface="Arial"/>
                <a:cs typeface="Arial"/>
              </a:rPr>
              <a:t>did</a:t>
            </a:r>
            <a:r>
              <a:rPr sz="3100" spc="-1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it</a:t>
            </a:r>
            <a:r>
              <a:rPr sz="3100" spc="-2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944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30" dirty="0">
                <a:solidFill>
                  <a:srgbClr val="030101"/>
                </a:solidFill>
                <a:latin typeface="Arial"/>
                <a:cs typeface="Arial"/>
              </a:rPr>
              <a:t>What</a:t>
            </a:r>
            <a:r>
              <a:rPr sz="3100" spc="11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95" dirty="0">
                <a:solidFill>
                  <a:srgbClr val="030101"/>
                </a:solidFill>
                <a:latin typeface="Arial"/>
                <a:cs typeface="Arial"/>
              </a:rPr>
              <a:t>is</a:t>
            </a:r>
            <a:r>
              <a:rPr sz="3100" spc="-150" dirty="0">
                <a:solidFill>
                  <a:srgbClr val="030101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030101"/>
                </a:solidFill>
                <a:latin typeface="Arial"/>
                <a:cs typeface="Arial"/>
              </a:rPr>
              <a:t>it?</a:t>
            </a:r>
            <a:endParaRPr sz="3100" dirty="0">
              <a:latin typeface="Arial"/>
              <a:cs typeface="Arial"/>
            </a:endParaRPr>
          </a:p>
          <a:p>
            <a:pPr marL="360045" indent="-347980">
              <a:lnSpc>
                <a:spcPct val="100000"/>
              </a:lnSpc>
              <a:spcBef>
                <a:spcPts val="875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1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 I</a:t>
            </a:r>
            <a:r>
              <a:rPr sz="3100" spc="-8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participate?</a:t>
            </a:r>
            <a:endParaRPr sz="3100" dirty="0">
              <a:latin typeface="Arial"/>
              <a:cs typeface="Arial"/>
            </a:endParaRPr>
          </a:p>
          <a:p>
            <a:pPr marL="354330" indent="-342265">
              <a:lnSpc>
                <a:spcPct val="100000"/>
              </a:lnSpc>
              <a:spcBef>
                <a:spcPts val="944"/>
              </a:spcBef>
              <a:buChar char="•"/>
              <a:tabLst>
                <a:tab pos="354330" algn="l"/>
                <a:tab pos="354965" algn="l"/>
              </a:tabLst>
            </a:pPr>
            <a:r>
              <a:rPr sz="3100" spc="70" dirty="0">
                <a:solidFill>
                  <a:srgbClr val="939193"/>
                </a:solidFill>
                <a:latin typeface="Arial"/>
                <a:cs typeface="Arial"/>
              </a:rPr>
              <a:t>Can</a:t>
            </a:r>
            <a:r>
              <a:rPr sz="3100" spc="6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get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any awards?</a:t>
            </a:r>
            <a:endParaRPr sz="3100" dirty="0">
              <a:latin typeface="Arial"/>
              <a:cs typeface="Arial"/>
            </a:endParaRPr>
          </a:p>
          <a:p>
            <a:pPr marL="359410" marR="5080" indent="-347345">
              <a:lnSpc>
                <a:spcPct val="104500"/>
              </a:lnSpc>
              <a:spcBef>
                <a:spcPts val="710"/>
              </a:spcBef>
              <a:buChar char="•"/>
              <a:tabLst>
                <a:tab pos="360045" algn="l"/>
                <a:tab pos="360680" algn="l"/>
              </a:tabLst>
            </a:pP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How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do</a:t>
            </a:r>
            <a:r>
              <a:rPr sz="3100" spc="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-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start</a:t>
            </a:r>
            <a:r>
              <a:rPr sz="3100" spc="10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939193"/>
                </a:solidFill>
                <a:latin typeface="Arial"/>
                <a:cs typeface="Arial"/>
              </a:rPr>
              <a:t>activating</a:t>
            </a:r>
            <a:r>
              <a:rPr sz="3100" spc="24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5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what </a:t>
            </a:r>
            <a:r>
              <a:rPr sz="3100" spc="-844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equipment</a:t>
            </a:r>
            <a:r>
              <a:rPr sz="3100" spc="27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939193"/>
                </a:solidFill>
                <a:latin typeface="Arial"/>
                <a:cs typeface="Arial"/>
              </a:rPr>
              <a:t>should</a:t>
            </a:r>
            <a:r>
              <a:rPr sz="3100" spc="5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939193"/>
                </a:solidFill>
                <a:latin typeface="Arial"/>
                <a:cs typeface="Arial"/>
              </a:rPr>
              <a:t>I</a:t>
            </a:r>
            <a:r>
              <a:rPr sz="3100" spc="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939193"/>
                </a:solidFill>
                <a:latin typeface="Arial"/>
                <a:cs typeface="Arial"/>
              </a:rPr>
              <a:t>use?</a:t>
            </a:r>
            <a:endParaRPr sz="3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945"/>
              </a:spcBef>
              <a:buChar char="•"/>
              <a:tabLst>
                <a:tab pos="355600" algn="l"/>
                <a:tab pos="356235" algn="l"/>
              </a:tabLst>
            </a:pPr>
            <a:r>
              <a:rPr sz="3100" spc="35" dirty="0">
                <a:solidFill>
                  <a:srgbClr val="939193"/>
                </a:solidFill>
                <a:latin typeface="Arial"/>
                <a:cs typeface="Arial"/>
              </a:rPr>
              <a:t>Safety</a:t>
            </a:r>
            <a:r>
              <a:rPr sz="3100" spc="130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939193"/>
                </a:solidFill>
                <a:latin typeface="Arial"/>
                <a:cs typeface="Arial"/>
              </a:rPr>
              <a:t>and</a:t>
            </a:r>
            <a:r>
              <a:rPr sz="3100" spc="-135" dirty="0">
                <a:solidFill>
                  <a:srgbClr val="939193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939193"/>
                </a:solidFill>
                <a:latin typeface="Arial"/>
                <a:cs typeface="Arial"/>
              </a:rPr>
              <a:t>Operating</a:t>
            </a:r>
            <a:endParaRPr sz="3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9579"/>
            <a:ext cx="702945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170" dirty="0">
                <a:solidFill>
                  <a:srgbClr val="030303"/>
                </a:solidFill>
                <a:latin typeface="Arial"/>
                <a:cs typeface="Arial"/>
              </a:rPr>
              <a:t>What</a:t>
            </a:r>
            <a:r>
              <a:rPr sz="3600" b="1" spc="8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3600" b="1" spc="-190" dirty="0">
                <a:solidFill>
                  <a:srgbClr val="030303"/>
                </a:solidFill>
                <a:latin typeface="Arial"/>
                <a:cs typeface="Arial"/>
              </a:rPr>
              <a:t>is</a:t>
            </a:r>
            <a:r>
              <a:rPr sz="3600" b="1" spc="-4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3600" b="1" spc="-180" dirty="0">
                <a:solidFill>
                  <a:srgbClr val="030303"/>
                </a:solidFill>
                <a:latin typeface="Arial"/>
                <a:cs typeface="Arial"/>
              </a:rPr>
              <a:t>the</a:t>
            </a:r>
            <a:r>
              <a:rPr sz="3600" b="1" spc="1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030303"/>
                </a:solidFill>
              </a:rPr>
              <a:t>SOT</a:t>
            </a:r>
            <a:r>
              <a:rPr sz="3600" b="1" spc="5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3600" b="1" spc="-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3600" b="1" spc="-240" dirty="0">
                <a:solidFill>
                  <a:srgbClr val="030303"/>
                </a:solidFill>
                <a:latin typeface="Arial"/>
                <a:cs typeface="Arial"/>
              </a:rPr>
              <a:t>program?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090" y="1591981"/>
            <a:ext cx="7633970" cy="47294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7015" indent="12700">
              <a:lnSpc>
                <a:spcPts val="3390"/>
              </a:lnSpc>
              <a:spcBef>
                <a:spcPts val="90"/>
              </a:spcBef>
            </a:pPr>
            <a:r>
              <a:rPr sz="2700" b="1" spc="40" dirty="0">
                <a:solidFill>
                  <a:srgbClr val="030303"/>
                </a:solidFill>
                <a:latin typeface="Arial"/>
                <a:cs typeface="Arial"/>
              </a:rPr>
              <a:t>"Summits </a:t>
            </a:r>
            <a:r>
              <a:rPr sz="2700" b="1" spc="95" dirty="0">
                <a:solidFill>
                  <a:srgbClr val="030303"/>
                </a:solidFill>
                <a:latin typeface="Arial"/>
                <a:cs typeface="Arial"/>
              </a:rPr>
              <a:t>on </a:t>
            </a:r>
            <a:r>
              <a:rPr sz="2700" b="1" spc="65" dirty="0">
                <a:solidFill>
                  <a:srgbClr val="030303"/>
                </a:solidFill>
                <a:latin typeface="Arial"/>
                <a:cs typeface="Arial"/>
              </a:rPr>
              <a:t>the </a:t>
            </a:r>
            <a:r>
              <a:rPr sz="2700" b="1" spc="5" dirty="0">
                <a:solidFill>
                  <a:srgbClr val="030303"/>
                </a:solidFill>
                <a:latin typeface="Arial"/>
                <a:cs typeface="Arial"/>
              </a:rPr>
              <a:t>Air </a:t>
            </a:r>
            <a:r>
              <a:rPr sz="2700" b="1" spc="55" dirty="0">
                <a:solidFill>
                  <a:srgbClr val="030303"/>
                </a:solidFill>
                <a:latin typeface="Arial"/>
                <a:cs typeface="Arial"/>
              </a:rPr>
              <a:t>(SOTA) </a:t>
            </a:r>
            <a:r>
              <a:rPr sz="2700" spc="75" dirty="0">
                <a:solidFill>
                  <a:srgbClr val="030303"/>
                </a:solidFill>
                <a:latin typeface="Arial"/>
                <a:cs typeface="Arial"/>
              </a:rPr>
              <a:t>is </a:t>
            </a:r>
            <a:r>
              <a:rPr sz="2700" spc="100" dirty="0">
                <a:solidFill>
                  <a:srgbClr val="030303"/>
                </a:solidFill>
                <a:latin typeface="Arial"/>
                <a:cs typeface="Arial"/>
              </a:rPr>
              <a:t>an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award </a:t>
            </a:r>
            <a:r>
              <a:rPr sz="2700" spc="5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prog</a:t>
            </a:r>
            <a:r>
              <a:rPr lang="en-US" sz="2700" spc="50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am</a:t>
            </a:r>
            <a:r>
              <a:rPr sz="2700" spc="17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for</a:t>
            </a:r>
            <a:r>
              <a:rPr sz="2700" spc="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45" dirty="0">
                <a:solidFill>
                  <a:srgbClr val="030303"/>
                </a:solidFill>
                <a:latin typeface="Arial"/>
                <a:cs typeface="Arial"/>
              </a:rPr>
              <a:t>radio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amateurs</a:t>
            </a:r>
            <a:r>
              <a:rPr sz="2700" spc="229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and</a:t>
            </a:r>
            <a:r>
              <a:rPr sz="2700" spc="-3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shortwave</a:t>
            </a:r>
            <a:endParaRPr sz="2700" dirty="0">
              <a:latin typeface="Arial"/>
              <a:cs typeface="Arial"/>
            </a:endParaRPr>
          </a:p>
          <a:p>
            <a:pPr marL="21590" marR="247015" indent="635">
              <a:lnSpc>
                <a:spcPts val="3320"/>
              </a:lnSpc>
              <a:spcBef>
                <a:spcPts val="60"/>
              </a:spcBef>
            </a:pP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listeners</a:t>
            </a:r>
            <a:r>
              <a:rPr sz="2700" spc="1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that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encourages</a:t>
            </a:r>
            <a:r>
              <a:rPr sz="2700" spc="17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030303"/>
                </a:solidFill>
                <a:latin typeface="Arial"/>
                <a:cs typeface="Arial"/>
              </a:rPr>
              <a:t>portable</a:t>
            </a:r>
            <a:r>
              <a:rPr sz="2700" spc="10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operation</a:t>
            </a:r>
            <a:r>
              <a:rPr sz="2700" spc="13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in </a:t>
            </a:r>
            <a:r>
              <a:rPr sz="2700" spc="-73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030303"/>
                </a:solidFill>
                <a:latin typeface="Arial"/>
                <a:cs typeface="Arial"/>
              </a:rPr>
              <a:t>mountainous</a:t>
            </a:r>
            <a:r>
              <a:rPr sz="2700" spc="27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areas.</a:t>
            </a:r>
            <a:r>
              <a:rPr sz="2700" spc="10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SOTA</a:t>
            </a:r>
            <a:r>
              <a:rPr sz="2700" spc="10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030303"/>
                </a:solidFill>
                <a:latin typeface="Arial"/>
                <a:cs typeface="Arial"/>
              </a:rPr>
              <a:t>has</a:t>
            </a:r>
            <a:r>
              <a:rPr sz="2700" spc="-2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030303"/>
                </a:solidFill>
                <a:latin typeface="Arial"/>
                <a:cs typeface="Arial"/>
              </a:rPr>
              <a:t>been</a:t>
            </a:r>
            <a:r>
              <a:rPr sz="2700" spc="6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carefully</a:t>
            </a:r>
            <a:endParaRPr sz="2700" dirty="0">
              <a:latin typeface="Arial"/>
              <a:cs typeface="Arial"/>
            </a:endParaRPr>
          </a:p>
          <a:p>
            <a:pPr marL="18415" marR="5080" indent="-3810">
              <a:lnSpc>
                <a:spcPts val="3390"/>
              </a:lnSpc>
              <a:spcBef>
                <a:spcPts val="20"/>
              </a:spcBef>
            </a:pP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designed </a:t>
            </a:r>
            <a:r>
              <a:rPr sz="2700" spc="95" dirty="0">
                <a:solidFill>
                  <a:srgbClr val="030303"/>
                </a:solidFill>
                <a:latin typeface="Arial"/>
                <a:cs typeface="Arial"/>
              </a:rPr>
              <a:t>to </a:t>
            </a:r>
            <a:r>
              <a:rPr sz="2700" spc="65" dirty="0">
                <a:solidFill>
                  <a:srgbClr val="030303"/>
                </a:solidFill>
                <a:latin typeface="Arial"/>
                <a:cs typeface="Arial"/>
              </a:rPr>
              <a:t>make </a:t>
            </a:r>
            <a:r>
              <a:rPr sz="2700" spc="40" dirty="0">
                <a:solidFill>
                  <a:srgbClr val="030303"/>
                </a:solidFill>
                <a:latin typeface="Arial"/>
                <a:cs typeface="Arial"/>
              </a:rPr>
              <a:t>participation </a:t>
            </a:r>
            <a:r>
              <a:rPr sz="2700" spc="45" dirty="0">
                <a:solidFill>
                  <a:srgbClr val="030303"/>
                </a:solidFill>
                <a:latin typeface="Arial"/>
                <a:cs typeface="Arial"/>
              </a:rPr>
              <a:t>possible </a:t>
            </a: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for 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everyone</a:t>
            </a:r>
            <a:r>
              <a:rPr sz="2700" spc="17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-</a:t>
            </a:r>
            <a:r>
              <a:rPr sz="2700" spc="-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i="1" spc="70" dirty="0">
                <a:solidFill>
                  <a:srgbClr val="030303"/>
                </a:solidFill>
                <a:latin typeface="Arial"/>
                <a:cs typeface="Arial"/>
              </a:rPr>
              <a:t>this</a:t>
            </a:r>
            <a:r>
              <a:rPr sz="2700" i="1" spc="-6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i="1" spc="65" dirty="0">
                <a:solidFill>
                  <a:srgbClr val="030303"/>
                </a:solidFill>
                <a:latin typeface="Arial"/>
                <a:cs typeface="Arial"/>
              </a:rPr>
              <a:t>is</a:t>
            </a:r>
            <a:r>
              <a:rPr sz="2700" i="1" spc="-2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i="1" spc="65" dirty="0">
                <a:solidFill>
                  <a:srgbClr val="030303"/>
                </a:solidFill>
                <a:latin typeface="Arial"/>
                <a:cs typeface="Arial"/>
              </a:rPr>
              <a:t>not</a:t>
            </a:r>
            <a:r>
              <a:rPr sz="2700" i="1" spc="17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i="1" spc="5" dirty="0">
                <a:solidFill>
                  <a:srgbClr val="030303"/>
                </a:solidFill>
                <a:latin typeface="Arial"/>
                <a:cs typeface="Arial"/>
              </a:rPr>
              <a:t>just</a:t>
            </a:r>
            <a:r>
              <a:rPr sz="2700" i="1" spc="1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i="1" spc="20" dirty="0">
                <a:solidFill>
                  <a:srgbClr val="030303"/>
                </a:solidFill>
                <a:latin typeface="Arial"/>
                <a:cs typeface="Arial"/>
              </a:rPr>
              <a:t>for</a:t>
            </a:r>
            <a:r>
              <a:rPr sz="2700" i="1" spc="3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i="1" spc="35" dirty="0">
                <a:solidFill>
                  <a:srgbClr val="030303"/>
                </a:solidFill>
                <a:latin typeface="Arial"/>
                <a:cs typeface="Arial"/>
              </a:rPr>
              <a:t>mountaineers! </a:t>
            </a:r>
            <a:endParaRPr lang="en-US" sz="2700" i="1" spc="35" dirty="0">
              <a:solidFill>
                <a:srgbClr val="030303"/>
              </a:solidFill>
              <a:latin typeface="Arial"/>
              <a:cs typeface="Arial"/>
            </a:endParaRPr>
          </a:p>
          <a:p>
            <a:pPr marL="18415" marR="5080" indent="-3810">
              <a:lnSpc>
                <a:spcPts val="3390"/>
              </a:lnSpc>
              <a:spcBef>
                <a:spcPts val="20"/>
              </a:spcBef>
            </a:pPr>
            <a:endParaRPr lang="en-US" sz="2700" i="1" spc="35" dirty="0">
              <a:solidFill>
                <a:srgbClr val="030303"/>
              </a:solidFill>
              <a:latin typeface="Arial"/>
              <a:cs typeface="Arial"/>
            </a:endParaRPr>
          </a:p>
          <a:p>
            <a:pPr marL="18415" marR="5080" indent="-3810">
              <a:lnSpc>
                <a:spcPts val="3390"/>
              </a:lnSpc>
              <a:spcBef>
                <a:spcPts val="20"/>
              </a:spcBef>
            </a:pPr>
            <a:r>
              <a:rPr sz="2700" i="1" spc="4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There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030303"/>
                </a:solidFill>
                <a:latin typeface="Arial"/>
                <a:cs typeface="Arial"/>
              </a:rPr>
              <a:t>are</a:t>
            </a:r>
            <a:r>
              <a:rPr sz="2700" spc="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030303"/>
                </a:solidFill>
                <a:latin typeface="Arial"/>
                <a:cs typeface="Arial"/>
              </a:rPr>
              <a:t>awards</a:t>
            </a:r>
            <a:r>
              <a:rPr sz="2700" spc="16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for</a:t>
            </a:r>
            <a:r>
              <a:rPr sz="2700" spc="10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en-US" sz="2700" b="1" i="1" spc="30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2700" b="1" i="1" spc="30" dirty="0">
                <a:solidFill>
                  <a:srgbClr val="030303"/>
                </a:solidFill>
                <a:latin typeface="Arial"/>
                <a:cs typeface="Arial"/>
              </a:rPr>
              <a:t>ctivators</a:t>
            </a:r>
            <a:r>
              <a:rPr sz="2700" spc="19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45" dirty="0">
                <a:solidFill>
                  <a:srgbClr val="030303"/>
                </a:solidFill>
                <a:latin typeface="Arial"/>
                <a:cs typeface="Arial"/>
              </a:rPr>
              <a:t>(those</a:t>
            </a:r>
            <a:r>
              <a:rPr sz="2700" spc="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030303"/>
                </a:solidFill>
                <a:latin typeface="Arial"/>
                <a:cs typeface="Arial"/>
              </a:rPr>
              <a:t>who</a:t>
            </a:r>
            <a:endParaRPr sz="2700" dirty="0">
              <a:latin typeface="Arial"/>
              <a:cs typeface="Arial"/>
            </a:endParaRPr>
          </a:p>
          <a:p>
            <a:pPr marL="23495" marR="5080" indent="-1270">
              <a:lnSpc>
                <a:spcPts val="3320"/>
              </a:lnSpc>
              <a:spcBef>
                <a:spcPts val="40"/>
              </a:spcBef>
            </a:pP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ascend</a:t>
            </a:r>
            <a:r>
              <a:rPr sz="2700" spc="5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to</a:t>
            </a:r>
            <a:r>
              <a:rPr sz="2700" spc="-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the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030303"/>
                </a:solidFill>
                <a:latin typeface="Arial"/>
                <a:cs typeface="Arial"/>
              </a:rPr>
              <a:t>summits)</a:t>
            </a:r>
            <a:r>
              <a:rPr sz="2700" spc="204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100" dirty="0">
                <a:solidFill>
                  <a:srgbClr val="030303"/>
                </a:solidFill>
                <a:latin typeface="Arial"/>
                <a:cs typeface="Arial"/>
              </a:rPr>
              <a:t>and</a:t>
            </a:r>
            <a:r>
              <a:rPr sz="2700" spc="-8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en-US" sz="2700" b="1" i="1" spc="40" dirty="0">
                <a:solidFill>
                  <a:srgbClr val="030303"/>
                </a:solidFill>
                <a:latin typeface="Arial"/>
                <a:cs typeface="Arial"/>
              </a:rPr>
              <a:t>C</a:t>
            </a:r>
            <a:r>
              <a:rPr sz="2700" b="1" i="1" spc="40" dirty="0">
                <a:solidFill>
                  <a:srgbClr val="030303"/>
                </a:solidFill>
                <a:latin typeface="Arial"/>
                <a:cs typeface="Arial"/>
              </a:rPr>
              <a:t>hasers</a:t>
            </a:r>
            <a:r>
              <a:rPr sz="2700" spc="18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030303"/>
                </a:solidFill>
                <a:latin typeface="Arial"/>
                <a:cs typeface="Arial"/>
              </a:rPr>
              <a:t>(</a:t>
            </a:r>
            <a:r>
              <a:rPr lang="en-US" sz="2700" spc="40" dirty="0">
                <a:solidFill>
                  <a:srgbClr val="030303"/>
                </a:solidFill>
                <a:latin typeface="Arial"/>
                <a:cs typeface="Arial"/>
              </a:rPr>
              <a:t> those </a:t>
            </a:r>
            <a:r>
              <a:rPr sz="2700" spc="40" dirty="0">
                <a:solidFill>
                  <a:srgbClr val="030303"/>
                </a:solidFill>
                <a:latin typeface="Arial"/>
                <a:cs typeface="Arial"/>
              </a:rPr>
              <a:t>who</a:t>
            </a:r>
            <a:r>
              <a:rPr sz="2700" spc="12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030303"/>
                </a:solidFill>
                <a:latin typeface="Arial"/>
                <a:cs typeface="Arial"/>
              </a:rPr>
              <a:t>either </a:t>
            </a:r>
            <a:r>
              <a:rPr sz="2700" spc="-73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operate</a:t>
            </a:r>
            <a:r>
              <a:rPr sz="2700" spc="114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030303"/>
                </a:solidFill>
                <a:latin typeface="Arial"/>
                <a:cs typeface="Arial"/>
              </a:rPr>
              <a:t>from </a:t>
            </a:r>
            <a:r>
              <a:rPr sz="2700" spc="70" dirty="0">
                <a:solidFill>
                  <a:srgbClr val="030303"/>
                </a:solidFill>
                <a:latin typeface="Arial"/>
                <a:cs typeface="Arial"/>
              </a:rPr>
              <a:t>home,</a:t>
            </a:r>
            <a:r>
              <a:rPr sz="2700" spc="-1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en-US" sz="2700" spc="75" dirty="0">
                <a:solidFill>
                  <a:srgbClr val="030303"/>
                </a:solidFill>
                <a:latin typeface="Arial"/>
                <a:cs typeface="Arial"/>
              </a:rPr>
              <a:t>mobile </a:t>
            </a:r>
            <a:r>
              <a:rPr sz="2700" spc="30" dirty="0">
                <a:solidFill>
                  <a:srgbClr val="030303"/>
                </a:solidFill>
                <a:latin typeface="Arial"/>
                <a:cs typeface="Arial"/>
              </a:rPr>
              <a:t>or</a:t>
            </a:r>
            <a:r>
              <a:rPr lang="en-US" sz="2700" spc="80" dirty="0">
                <a:solidFill>
                  <a:srgbClr val="030303"/>
                </a:solidFill>
                <a:latin typeface="Arial"/>
                <a:cs typeface="Arial"/>
              </a:rPr>
              <a:t> even on another Peak (S2S)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600" y="6158743"/>
            <a:ext cx="2077720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50" dirty="0">
                <a:solidFill>
                  <a:srgbClr val="030303"/>
                </a:solidFill>
                <a:latin typeface="Arial"/>
                <a:cs typeface="Arial"/>
              </a:rPr>
              <a:t>F</a:t>
            </a:r>
            <a:r>
              <a:rPr sz="1550" spc="50" dirty="0">
                <a:solidFill>
                  <a:srgbClr val="343333"/>
                </a:solidFill>
                <a:latin typeface="Arial"/>
                <a:cs typeface="Arial"/>
              </a:rPr>
              <a:t>rom</a:t>
            </a:r>
            <a:r>
              <a:rPr sz="1550" spc="-110" dirty="0">
                <a:solidFill>
                  <a:srgbClr val="343333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21211F"/>
                </a:solidFill>
                <a:latin typeface="Arial"/>
                <a:cs typeface="Arial"/>
                <a:hlinkClick r:id="rId2"/>
              </a:rPr>
              <a:t>www</a:t>
            </a:r>
            <a:r>
              <a:rPr sz="1550" spc="30" dirty="0">
                <a:solidFill>
                  <a:srgbClr val="444242"/>
                </a:solidFill>
                <a:latin typeface="Arial"/>
                <a:cs typeface="Arial"/>
                <a:hlinkClick r:id="rId2"/>
              </a:rPr>
              <a:t>.</a:t>
            </a:r>
            <a:r>
              <a:rPr sz="1550" spc="30" dirty="0">
                <a:solidFill>
                  <a:srgbClr val="21211F"/>
                </a:solidFill>
                <a:latin typeface="Arial"/>
                <a:cs typeface="Arial"/>
                <a:hlinkClick r:id="rId2"/>
              </a:rPr>
              <a:t>sota.org</a:t>
            </a:r>
            <a:r>
              <a:rPr sz="1550" spc="30" dirty="0">
                <a:solidFill>
                  <a:srgbClr val="444242"/>
                </a:solidFill>
                <a:latin typeface="Arial"/>
                <a:cs typeface="Arial"/>
                <a:hlinkClick r:id="rId2"/>
              </a:rPr>
              <a:t>.</a:t>
            </a:r>
            <a:r>
              <a:rPr sz="1550" spc="30" dirty="0">
                <a:solidFill>
                  <a:srgbClr val="21211F"/>
                </a:solidFill>
                <a:latin typeface="Arial"/>
                <a:cs typeface="Arial"/>
                <a:hlinkClick r:id="rId2"/>
              </a:rPr>
              <a:t>uk</a:t>
            </a:r>
            <a:endParaRPr sz="15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47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A1385-F9EC-77BC-AFA7-A36A4B476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r="9734"/>
          <a:stretch/>
        </p:blipFill>
        <p:spPr>
          <a:xfrm>
            <a:off x="228600" y="333143"/>
            <a:ext cx="7772400" cy="6324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6586" y="333143"/>
            <a:ext cx="7251065" cy="12894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 marR="5080" indent="-2540">
              <a:lnSpc>
                <a:spcPct val="106700"/>
              </a:lnSpc>
              <a:spcBef>
                <a:spcPts val="95"/>
              </a:spcBef>
            </a:pPr>
            <a:r>
              <a:rPr lang="en-US" sz="2650" spc="60" dirty="0"/>
              <a:t>Scott AK6Q, Paul AC5S, Randy K0TNG, Rocky WB5NJU ,  Snowshoe Peak near Creed</a:t>
            </a:r>
            <a:endParaRPr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210" y="433303"/>
            <a:ext cx="62477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125" dirty="0">
                <a:solidFill>
                  <a:srgbClr val="030303"/>
                </a:solidFill>
                <a:latin typeface="Arial"/>
                <a:cs typeface="Arial"/>
              </a:rPr>
              <a:t>General</a:t>
            </a:r>
            <a:r>
              <a:rPr sz="3600" b="1" spc="16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3600" b="1" spc="25" dirty="0">
                <a:solidFill>
                  <a:srgbClr val="FF0000"/>
                </a:solidFill>
              </a:rPr>
              <a:t>SOT</a:t>
            </a:r>
            <a:r>
              <a:rPr sz="3600" b="1" spc="2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600" b="1" spc="95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3600" b="1" spc="-240" dirty="0">
                <a:solidFill>
                  <a:srgbClr val="030303"/>
                </a:solidFill>
                <a:latin typeface="Arial"/>
                <a:cs typeface="Arial"/>
              </a:rPr>
              <a:t>Princip</a:t>
            </a:r>
            <a:r>
              <a:rPr sz="4400" b="1" spc="-240" dirty="0">
                <a:solidFill>
                  <a:srgbClr val="030303"/>
                </a:solidFill>
                <a:latin typeface="Arial"/>
                <a:cs typeface="Arial"/>
              </a:rPr>
              <a:t>les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5AA91D-A03A-2AA3-AF32-011B525E7717}"/>
              </a:ext>
            </a:extLst>
          </p:cNvPr>
          <p:cNvSpPr txBox="1">
            <a:spLocks/>
          </p:cNvSpPr>
          <p:nvPr/>
        </p:nvSpPr>
        <p:spPr>
          <a:xfrm>
            <a:off x="381000" y="1066800"/>
            <a:ext cx="8382000" cy="437658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Two ways to participate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Activator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Chaser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Points and Award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1805 SOTA summits in Colorado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A wide variety of difficulty and elevation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From 5324 feet to 14,443 feet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SOTA activation requirements: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summit MUST be on the SOTA list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Activation Zone (AZ) is within 25m (82 ft) of the summit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equipment must be carried (no minimum distance)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portable power no fossil fuel generators or vehicle power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58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906" y="473696"/>
            <a:ext cx="890905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95" dirty="0">
                <a:solidFill>
                  <a:srgbClr val="050303"/>
                </a:solidFill>
              </a:rPr>
              <a:t>When</a:t>
            </a:r>
            <a:r>
              <a:rPr sz="3600" b="1" spc="204" dirty="0">
                <a:solidFill>
                  <a:srgbClr val="050303"/>
                </a:solidFill>
              </a:rPr>
              <a:t> </a:t>
            </a:r>
            <a:r>
              <a:rPr sz="3600" b="1" spc="120" dirty="0">
                <a:solidFill>
                  <a:srgbClr val="050303"/>
                </a:solidFill>
              </a:rPr>
              <a:t>is</a:t>
            </a:r>
            <a:r>
              <a:rPr sz="3600" b="1" spc="15" dirty="0">
                <a:solidFill>
                  <a:srgbClr val="050303"/>
                </a:solidFill>
              </a:rPr>
              <a:t> </a:t>
            </a:r>
            <a:r>
              <a:rPr sz="3600" b="1" spc="190" dirty="0">
                <a:solidFill>
                  <a:srgbClr val="050303"/>
                </a:solidFill>
              </a:rPr>
              <a:t>a</a:t>
            </a:r>
            <a:r>
              <a:rPr sz="3600" b="1" spc="-95" dirty="0">
                <a:solidFill>
                  <a:srgbClr val="050303"/>
                </a:solidFill>
              </a:rPr>
              <a:t> </a:t>
            </a:r>
            <a:r>
              <a:rPr sz="3600" b="1" spc="95" dirty="0">
                <a:solidFill>
                  <a:srgbClr val="050303"/>
                </a:solidFill>
              </a:rPr>
              <a:t>peak</a:t>
            </a:r>
            <a:r>
              <a:rPr sz="3600" b="1" spc="175" dirty="0">
                <a:solidFill>
                  <a:srgbClr val="050303"/>
                </a:solidFill>
              </a:rPr>
              <a:t> </a:t>
            </a:r>
            <a:r>
              <a:rPr sz="3600" b="1" spc="65" dirty="0">
                <a:solidFill>
                  <a:srgbClr val="050303"/>
                </a:solidFill>
              </a:rPr>
              <a:t>not</a:t>
            </a:r>
            <a:r>
              <a:rPr sz="3600" b="1" spc="125" dirty="0">
                <a:solidFill>
                  <a:srgbClr val="050303"/>
                </a:solidFill>
              </a:rPr>
              <a:t> </a:t>
            </a:r>
            <a:r>
              <a:rPr sz="3600" b="1" spc="80" dirty="0">
                <a:solidFill>
                  <a:srgbClr val="050303"/>
                </a:solidFill>
              </a:rPr>
              <a:t>a</a:t>
            </a:r>
            <a:r>
              <a:rPr sz="3600" b="1" spc="90" dirty="0">
                <a:solidFill>
                  <a:srgbClr val="050303"/>
                </a:solidFill>
              </a:rPr>
              <a:t> </a:t>
            </a:r>
            <a:r>
              <a:rPr sz="3600" b="1" spc="135" dirty="0">
                <a:solidFill>
                  <a:srgbClr val="050303"/>
                </a:solidFill>
              </a:rPr>
              <a:t>SOTA</a:t>
            </a:r>
            <a:r>
              <a:rPr sz="3600" b="1" spc="25" dirty="0">
                <a:solidFill>
                  <a:srgbClr val="050303"/>
                </a:solidFill>
              </a:rPr>
              <a:t> </a:t>
            </a:r>
            <a:r>
              <a:rPr sz="3600" b="1" spc="120" dirty="0">
                <a:solidFill>
                  <a:srgbClr val="050303"/>
                </a:solidFill>
              </a:rPr>
              <a:t>peak?</a:t>
            </a:r>
            <a:endParaRPr sz="36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457200" y="1106859"/>
            <a:ext cx="8020684" cy="5434308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365760" indent="-353695" algn="just">
              <a:lnSpc>
                <a:spcPct val="100000"/>
              </a:lnSpc>
              <a:spcBef>
                <a:spcPts val="1230"/>
              </a:spcBef>
              <a:buChar char="•"/>
              <a:tabLst>
                <a:tab pos="366395" algn="l"/>
              </a:tabLst>
            </a:pPr>
            <a:r>
              <a:rPr lang="en-US" sz="2400" dirty="0">
                <a:solidFill>
                  <a:srgbClr val="050303"/>
                </a:solidFill>
                <a:latin typeface="Arial"/>
                <a:cs typeface="Arial"/>
              </a:rPr>
              <a:t>Peak qualification rules:</a:t>
            </a:r>
            <a:endParaRPr sz="2400" dirty="0">
              <a:latin typeface="Arial"/>
              <a:cs typeface="Arial"/>
            </a:endParaRPr>
          </a:p>
          <a:p>
            <a:pPr marL="752475" marR="756285" lvl="1" indent="-290830">
              <a:lnSpc>
                <a:spcPct val="108700"/>
              </a:lnSpc>
              <a:spcBef>
                <a:spcPts val="680"/>
              </a:spcBef>
              <a:buChar char="-"/>
              <a:tabLst>
                <a:tab pos="761365" algn="l"/>
              </a:tabLst>
            </a:pPr>
            <a:r>
              <a:rPr sz="2400" spc="90" dirty="0">
                <a:solidFill>
                  <a:srgbClr val="050303"/>
                </a:solidFill>
                <a:latin typeface="Arial"/>
                <a:cs typeface="Arial"/>
              </a:rPr>
              <a:t>Prominence </a:t>
            </a:r>
            <a:r>
              <a:rPr lang="en-US" sz="2400" spc="60" dirty="0">
                <a:solidFill>
                  <a:srgbClr val="050303"/>
                </a:solidFill>
                <a:latin typeface="Arial"/>
                <a:cs typeface="Arial"/>
              </a:rPr>
              <a:t>must be</a:t>
            </a:r>
            <a:r>
              <a:rPr sz="2400" spc="6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050303"/>
                </a:solidFill>
                <a:latin typeface="Arial"/>
                <a:cs typeface="Arial"/>
              </a:rPr>
              <a:t>greater </a:t>
            </a:r>
            <a:r>
              <a:rPr sz="2400" spc="110" dirty="0">
                <a:solidFill>
                  <a:srgbClr val="050303"/>
                </a:solidFill>
                <a:latin typeface="Arial"/>
                <a:cs typeface="Arial"/>
              </a:rPr>
              <a:t>than 500 </a:t>
            </a:r>
            <a:r>
              <a:rPr sz="2400" spc="60" dirty="0">
                <a:solidFill>
                  <a:srgbClr val="050303"/>
                </a:solidFill>
                <a:latin typeface="Arial"/>
                <a:cs typeface="Arial"/>
              </a:rPr>
              <a:t>ft</a:t>
            </a:r>
            <a:r>
              <a:rPr lang="en-US" sz="2400" spc="60" dirty="0">
                <a:solidFill>
                  <a:srgbClr val="050303"/>
                </a:solidFill>
                <a:latin typeface="Arial"/>
                <a:cs typeface="Arial"/>
              </a:rPr>
              <a:t>/</a:t>
            </a:r>
            <a:r>
              <a:rPr sz="2400" spc="65" dirty="0">
                <a:solidFill>
                  <a:srgbClr val="050303"/>
                </a:solidFill>
                <a:latin typeface="Arial"/>
                <a:cs typeface="Arial"/>
              </a:rPr>
              <a:t>150m</a:t>
            </a:r>
            <a:r>
              <a:rPr sz="2400" spc="-71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lang="en-US" sz="2400" spc="-710" dirty="0">
                <a:solidFill>
                  <a:srgbClr val="050303"/>
                </a:solidFill>
                <a:latin typeface="Arial"/>
                <a:cs typeface="Arial"/>
              </a:rPr>
              <a:t>     </a:t>
            </a:r>
            <a:r>
              <a:rPr lang="en-US" sz="2400" spc="100" dirty="0">
                <a:solidFill>
                  <a:srgbClr val="050303"/>
                </a:solidFill>
                <a:latin typeface="Arial"/>
                <a:cs typeface="Arial"/>
              </a:rPr>
              <a:t> from</a:t>
            </a:r>
            <a:r>
              <a:rPr sz="2400" spc="10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050303"/>
                </a:solidFill>
                <a:latin typeface="Arial"/>
                <a:cs typeface="Arial"/>
              </a:rPr>
              <a:t>surrounding </a:t>
            </a:r>
            <a:r>
              <a:rPr sz="2400" spc="120" dirty="0">
                <a:solidFill>
                  <a:srgbClr val="050303"/>
                </a:solidFill>
                <a:latin typeface="Arial"/>
                <a:cs typeface="Arial"/>
              </a:rPr>
              <a:t>peaks </a:t>
            </a:r>
            <a:endParaRPr lang="en-US" sz="2400" spc="120" dirty="0">
              <a:solidFill>
                <a:srgbClr val="050303"/>
              </a:solidFill>
              <a:latin typeface="Arial"/>
              <a:cs typeface="Arial"/>
            </a:endParaRPr>
          </a:p>
          <a:p>
            <a:pPr marL="461645" marR="756285" lvl="1">
              <a:lnSpc>
                <a:spcPct val="108700"/>
              </a:lnSpc>
              <a:spcBef>
                <a:spcPts val="680"/>
              </a:spcBef>
              <a:tabLst>
                <a:tab pos="761365" algn="l"/>
              </a:tabLst>
            </a:pPr>
            <a:r>
              <a:rPr lang="en-US" sz="2400" spc="120" dirty="0">
                <a:solidFill>
                  <a:srgbClr val="050303"/>
                </a:solidFill>
                <a:latin typeface="Arial"/>
                <a:cs typeface="Arial"/>
              </a:rPr>
              <a:t>    </a:t>
            </a:r>
            <a:r>
              <a:rPr lang="en-US" sz="2400" spc="85" dirty="0">
                <a:solidFill>
                  <a:srgbClr val="050303"/>
                </a:solidFill>
                <a:latin typeface="Arial"/>
                <a:cs typeface="Arial"/>
              </a:rPr>
              <a:t>(333 </a:t>
            </a:r>
            <a:r>
              <a:rPr lang="en-US" sz="2400" spc="60" dirty="0">
                <a:solidFill>
                  <a:srgbClr val="050303"/>
                </a:solidFill>
                <a:latin typeface="Arial"/>
                <a:cs typeface="Arial"/>
              </a:rPr>
              <a:t>ft/</a:t>
            </a:r>
            <a:r>
              <a:rPr lang="en-US" sz="2400" spc="145" dirty="0">
                <a:solidFill>
                  <a:srgbClr val="050303"/>
                </a:solidFill>
                <a:latin typeface="Arial"/>
                <a:cs typeface="Arial"/>
              </a:rPr>
              <a:t>100m </a:t>
            </a:r>
            <a:r>
              <a:rPr lang="en-US" sz="2400" spc="65" dirty="0">
                <a:solidFill>
                  <a:srgbClr val="050303"/>
                </a:solidFill>
                <a:latin typeface="Arial"/>
                <a:cs typeface="Arial"/>
              </a:rPr>
              <a:t>for </a:t>
            </a:r>
            <a:r>
              <a:rPr lang="en-US" sz="2400" spc="-71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lang="en-US" sz="2400" spc="80" dirty="0">
                <a:solidFill>
                  <a:srgbClr val="050303"/>
                </a:solidFill>
                <a:latin typeface="Arial"/>
                <a:cs typeface="Arial"/>
              </a:rPr>
              <a:t>Oklahoma)</a:t>
            </a:r>
            <a:endParaRPr lang="en-US" sz="2400" dirty="0">
              <a:latin typeface="Arial"/>
              <a:cs typeface="Arial"/>
            </a:endParaRPr>
          </a:p>
          <a:p>
            <a:pPr marL="761365" lvl="1" indent="-299720">
              <a:lnSpc>
                <a:spcPct val="100000"/>
              </a:lnSpc>
              <a:spcBef>
                <a:spcPts val="980"/>
              </a:spcBef>
              <a:buChar char="-"/>
              <a:tabLst>
                <a:tab pos="762000" algn="l"/>
              </a:tabLst>
            </a:pPr>
            <a:r>
              <a:rPr lang="en-US" sz="2400" spc="95" dirty="0">
                <a:solidFill>
                  <a:srgbClr val="050303"/>
                </a:solidFill>
                <a:latin typeface="Arial"/>
                <a:cs typeface="Arial"/>
              </a:rPr>
              <a:t>Peaks may be on private or government property</a:t>
            </a:r>
            <a:endParaRPr sz="2400" dirty="0">
              <a:latin typeface="Arial"/>
              <a:cs typeface="Arial"/>
            </a:endParaRPr>
          </a:p>
          <a:p>
            <a:pPr marL="1158240" marR="1314450" lvl="2" indent="-226060">
              <a:lnSpc>
                <a:spcPct val="105000"/>
              </a:lnSpc>
              <a:spcBef>
                <a:spcPts val="575"/>
              </a:spcBef>
              <a:buChar char="•"/>
              <a:tabLst>
                <a:tab pos="1167765" algn="l"/>
              </a:tabLst>
            </a:pPr>
            <a:r>
              <a:rPr sz="2400" spc="35" dirty="0">
                <a:solidFill>
                  <a:srgbClr val="050303"/>
                </a:solidFill>
                <a:latin typeface="Arial"/>
                <a:cs typeface="Arial"/>
              </a:rPr>
              <a:t>Private</a:t>
            </a:r>
            <a:r>
              <a:rPr sz="2400" spc="-1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050303"/>
                </a:solidFill>
                <a:latin typeface="Arial"/>
                <a:cs typeface="Arial"/>
              </a:rPr>
              <a:t>property</a:t>
            </a:r>
            <a:r>
              <a:rPr sz="2400" spc="18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050303"/>
                </a:solidFill>
                <a:latin typeface="Arial"/>
                <a:cs typeface="Arial"/>
              </a:rPr>
              <a:t>with</a:t>
            </a:r>
            <a:r>
              <a:rPr sz="2400" spc="-3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050303"/>
                </a:solidFill>
                <a:latin typeface="Arial"/>
                <a:cs typeface="Arial"/>
              </a:rPr>
              <a:t>permission</a:t>
            </a:r>
            <a:r>
              <a:rPr sz="2400" spc="21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050303"/>
                </a:solidFill>
                <a:latin typeface="Arial"/>
                <a:cs typeface="Arial"/>
              </a:rPr>
              <a:t>only</a:t>
            </a:r>
            <a:r>
              <a:rPr sz="2400" spc="13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endParaRPr lang="en-US" sz="2400" spc="135" dirty="0">
              <a:solidFill>
                <a:srgbClr val="050303"/>
              </a:solidFill>
              <a:latin typeface="Arial"/>
              <a:cs typeface="Arial"/>
            </a:endParaRPr>
          </a:p>
          <a:p>
            <a:pPr marL="1158240" marR="1314450" lvl="2" indent="-226060">
              <a:lnSpc>
                <a:spcPct val="105000"/>
              </a:lnSpc>
              <a:spcBef>
                <a:spcPts val="575"/>
              </a:spcBef>
              <a:buChar char="•"/>
              <a:tabLst>
                <a:tab pos="1167765" algn="l"/>
              </a:tabLst>
            </a:pPr>
            <a:r>
              <a:rPr lang="en-US" sz="2400" spc="50" dirty="0">
                <a:solidFill>
                  <a:srgbClr val="050303"/>
                </a:solidFill>
                <a:latin typeface="Arial"/>
                <a:cs typeface="Arial"/>
              </a:rPr>
              <a:t>NO</a:t>
            </a:r>
            <a:r>
              <a:rPr sz="2400" spc="5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-62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lang="en-US" sz="2400" spc="25" dirty="0">
                <a:solidFill>
                  <a:srgbClr val="050303"/>
                </a:solidFill>
                <a:latin typeface="Arial"/>
                <a:cs typeface="Arial"/>
              </a:rPr>
              <a:t>TRESSPASSING</a:t>
            </a:r>
            <a:endParaRPr sz="2400" dirty="0">
              <a:latin typeface="Arial"/>
              <a:cs typeface="Arial"/>
            </a:endParaRPr>
          </a:p>
          <a:p>
            <a:pPr marL="1161415" marR="605790" lvl="2" indent="-229870">
              <a:lnSpc>
                <a:spcPct val="107600"/>
              </a:lnSpc>
              <a:spcBef>
                <a:spcPts val="495"/>
              </a:spcBef>
              <a:buChar char="•"/>
              <a:tabLst>
                <a:tab pos="1166495" algn="l"/>
                <a:tab pos="1167130" algn="l"/>
              </a:tabLst>
            </a:pPr>
            <a:r>
              <a:rPr sz="2400" spc="30" dirty="0">
                <a:solidFill>
                  <a:srgbClr val="050303"/>
                </a:solidFill>
                <a:latin typeface="Arial"/>
                <a:cs typeface="Arial"/>
              </a:rPr>
              <a:t>Respect</a:t>
            </a:r>
            <a:r>
              <a:rPr sz="2400" spc="14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050303"/>
                </a:solidFill>
                <a:latin typeface="Arial"/>
                <a:cs typeface="Arial"/>
              </a:rPr>
              <a:t>for</a:t>
            </a:r>
            <a:r>
              <a:rPr sz="2400" spc="-1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050303"/>
                </a:solidFill>
                <a:latin typeface="Arial"/>
                <a:cs typeface="Arial"/>
              </a:rPr>
              <a:t>Native</a:t>
            </a:r>
            <a:r>
              <a:rPr sz="2400" spc="16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050303"/>
                </a:solidFill>
                <a:latin typeface="Arial"/>
                <a:cs typeface="Arial"/>
              </a:rPr>
              <a:t>American</a:t>
            </a:r>
            <a:r>
              <a:rPr sz="2400" spc="150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050303"/>
                </a:solidFill>
                <a:latin typeface="Arial"/>
                <a:cs typeface="Arial"/>
              </a:rPr>
              <a:t>and</a:t>
            </a:r>
            <a:r>
              <a:rPr sz="2400" spc="-2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050303"/>
                </a:solidFill>
                <a:latin typeface="Arial"/>
                <a:cs typeface="Arial"/>
              </a:rPr>
              <a:t>Government </a:t>
            </a:r>
            <a:r>
              <a:rPr sz="2400" spc="-625" dirty="0">
                <a:solidFill>
                  <a:srgbClr val="050303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050303"/>
                </a:solidFill>
                <a:latin typeface="Arial"/>
                <a:cs typeface="Arial"/>
              </a:rPr>
              <a:t>properties</a:t>
            </a:r>
            <a:endParaRPr lang="en-US" sz="2400" spc="35" dirty="0">
              <a:solidFill>
                <a:srgbClr val="050303"/>
              </a:solidFill>
              <a:latin typeface="Arial"/>
              <a:cs typeface="Arial"/>
            </a:endParaRPr>
          </a:p>
          <a:p>
            <a:pPr marL="931545" marR="605790" lvl="2">
              <a:lnSpc>
                <a:spcPct val="107600"/>
              </a:lnSpc>
              <a:spcBef>
                <a:spcPts val="495"/>
              </a:spcBef>
              <a:tabLst>
                <a:tab pos="1166495" algn="l"/>
                <a:tab pos="1167130" algn="l"/>
              </a:tabLst>
            </a:pPr>
            <a:r>
              <a:rPr lang="en-US" sz="2400" i="1" spc="35" dirty="0">
                <a:solidFill>
                  <a:srgbClr val="050303"/>
                </a:solidFill>
                <a:latin typeface="Arial"/>
                <a:cs typeface="Arial"/>
              </a:rPr>
              <a:t>(</a:t>
            </a:r>
            <a:r>
              <a:rPr lang="en-US" sz="2400" i="1" u="sng" spc="35" dirty="0">
                <a:solidFill>
                  <a:srgbClr val="050303"/>
                </a:solidFill>
                <a:latin typeface="Arial"/>
                <a:cs typeface="Arial"/>
              </a:rPr>
              <a:t>Not all qualified peaks are in the database new ones are added as managers update/grow the data base</a:t>
            </a:r>
            <a:r>
              <a:rPr lang="en-US" sz="2400" i="1" spc="35" dirty="0">
                <a:solidFill>
                  <a:srgbClr val="050303"/>
                </a:solidFill>
                <a:latin typeface="Arial"/>
                <a:cs typeface="Arial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10872</TotalTime>
  <Words>2203</Words>
  <Application>Microsoft Office PowerPoint</Application>
  <PresentationFormat>On-screen Show (4:3)</PresentationFormat>
  <Paragraphs>362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Calibri</vt:lpstr>
      <vt:lpstr>Helvetica</vt:lpstr>
      <vt:lpstr>Segoe</vt:lpstr>
      <vt:lpstr>Office Theme</vt:lpstr>
      <vt:lpstr>Summits On The Air</vt:lpstr>
      <vt:lpstr>Summits on the Air</vt:lpstr>
      <vt:lpstr>"For as long as there has been radio, amateurs have taken their stations to the tops of mountains            It’s perhaps a little surprising that no formal program for activating summits existed until March 2002!”</vt:lpstr>
      <vt:lpstr>How did SOTA start?</vt:lpstr>
      <vt:lpstr>Summits on the Air</vt:lpstr>
      <vt:lpstr>What is the SOTA program?</vt:lpstr>
      <vt:lpstr>Scott AK6Q, Paul AC5S, Randy K0TNG, Rocky WB5NJU ,  Snowshoe Peak near Creed</vt:lpstr>
      <vt:lpstr>General SOTA Principles</vt:lpstr>
      <vt:lpstr>When is a peak not a SOTA peak?</vt:lpstr>
      <vt:lpstr>PowerPoint Presentation</vt:lpstr>
      <vt:lpstr>Selected SOTA Associations</vt:lpstr>
      <vt:lpstr>SOTA Scoring</vt:lpstr>
      <vt:lpstr>PowerPoint Presentation</vt:lpstr>
      <vt:lpstr>Summits on the Air</vt:lpstr>
      <vt:lpstr>Participation Roles</vt:lpstr>
      <vt:lpstr>Mt Crested Butte</vt:lpstr>
      <vt:lpstr>Web Tools for SOTA</vt:lpstr>
      <vt:lpstr>Summits on the Air</vt:lpstr>
      <vt:lpstr>Activator Roll of Honor</vt:lpstr>
      <vt:lpstr>SOTA Awards</vt:lpstr>
      <vt:lpstr>Summits on the Air</vt:lpstr>
      <vt:lpstr>Bands and Modes</vt:lpstr>
      <vt:lpstr>Principal Rules for Activators</vt:lpstr>
      <vt:lpstr>Typical SOTA Equipment</vt:lpstr>
      <vt:lpstr>Typical SOTA Antennas</vt:lpstr>
      <vt:lpstr>PowerPoint Presentation</vt:lpstr>
      <vt:lpstr>How Far Will My Signal Go on VHF?</vt:lpstr>
      <vt:lpstr>No Rubber Duck Antennas</vt:lpstr>
      <vt:lpstr>Arrow II VHF/UHF Yagi Antenna</vt:lpstr>
      <vt:lpstr>Elk Log Periodic Antenna UHF/VHF</vt:lpstr>
      <vt:lpstr>HF Operations Frequently get to be the pile up!   Lots of DX Opportunities </vt:lpstr>
      <vt:lpstr>HF Radios</vt:lpstr>
      <vt:lpstr>HF Antennas and poles </vt:lpstr>
      <vt:lpstr>Tech on the go!</vt:lpstr>
      <vt:lpstr>One of my Favorite apps!</vt:lpstr>
      <vt:lpstr>Summits on the Air</vt:lpstr>
      <vt:lpstr>Mountain Safety</vt:lpstr>
      <vt:lpstr>So now what…..How do I start?</vt:lpstr>
      <vt:lpstr>Some at home resources</vt:lpstr>
      <vt:lpstr>ACTIVATION DAY</vt:lpstr>
      <vt:lpstr>Signal Butte  Summer Trip</vt:lpstr>
      <vt:lpstr> Now what to do with that log?</vt:lpstr>
      <vt:lpstr>Squaw Peak   (Mestaa`ehehe)</vt:lpstr>
      <vt:lpstr>Lets do SOTA!</vt:lpstr>
      <vt:lpstr>Maybe Just Chase ???</vt:lpstr>
      <vt:lpstr>Why Chase Responses </vt:lpstr>
      <vt:lpstr>Chaser Tools</vt:lpstr>
      <vt:lpstr>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Summits On The Air</dc:title>
  <dc:creator>Home</dc:creator>
  <cp:lastModifiedBy>Scott Bastian</cp:lastModifiedBy>
  <cp:revision>61</cp:revision>
  <dcterms:created xsi:type="dcterms:W3CDTF">2021-12-07T15:24:03Z</dcterms:created>
  <dcterms:modified xsi:type="dcterms:W3CDTF">2022-06-03T13:01:55Z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2021-12-06T00:00:00Z</vt:filetime>
  </property>
  <property fmtid="{D5CDD505-2E9C-101B-9397-08002B2CF9AE}" pid="3" name="LastSaved">
    <vt:filetime>2021-12-06T00:00:00Z</vt:filetime>
  </property>
</Properties>
</file>