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76" r:id="rId5"/>
    <p:sldId id="259" r:id="rId6"/>
    <p:sldId id="260" r:id="rId7"/>
    <p:sldId id="278" r:id="rId8"/>
    <p:sldId id="277" r:id="rId9"/>
    <p:sldId id="261" r:id="rId10"/>
    <p:sldId id="262" r:id="rId11"/>
    <p:sldId id="279" r:id="rId12"/>
    <p:sldId id="280" r:id="rId13"/>
    <p:sldId id="281" r:id="rId14"/>
    <p:sldId id="265" r:id="rId15"/>
    <p:sldId id="263" r:id="rId16"/>
    <p:sldId id="266" r:id="rId17"/>
    <p:sldId id="267" r:id="rId18"/>
    <p:sldId id="268" r:id="rId19"/>
    <p:sldId id="269" r:id="rId20"/>
    <p:sldId id="270" r:id="rId21"/>
    <p:sldId id="271" r:id="rId22"/>
    <p:sldId id="282"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elvin5" initials="jm" lastIdx="3" clrIdx="0">
    <p:extLst>
      <p:ext uri="{19B8F6BF-5375-455C-9EA6-DF929625EA0E}">
        <p15:presenceInfo xmlns:p15="http://schemas.microsoft.com/office/powerpoint/2012/main" userId="S::james.melvin5@mycampus.apus.edu::db67fe24-022c-4414-b24e-92293747c1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7T17:13:04.299" idx="1">
    <p:pos x="10" y="1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046E-5115-4E99-9AC9-B876F62D7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BA1E16-A3E9-490D-B4D5-A56ECBF45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1B6B8-5AAF-4C71-BDD2-95F11969545F}"/>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633E9E23-7168-4E54-A1A4-3D54770A5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3EDA9-BDF8-4E92-A80D-0320A17FCF25}"/>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169917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83AB-DCFD-4C90-907C-E9BCAA6E38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1AB380-4DCF-4F35-81EC-451FE897D4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03316-D17F-4E2F-A880-04B3A05BAC45}"/>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3B707065-6D3E-4A8E-AA3E-5C326E7BC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55541-04D7-4DCB-ACD0-FBA87CEB2BE7}"/>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166653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5F34C-65D8-4E79-85BE-089C45B6B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C652E-CCAA-45F2-A543-E3363CC8E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65CAD-AF19-4278-8318-E1C0B504386A}"/>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94AC1D66-0FA5-4EBB-960C-53A6847AF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BC7DF-8BF5-4727-8B32-CCC5C0C1B439}"/>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249524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630F-9AF9-474C-A474-17451976B0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8C887B-BF98-48D6-AC37-A06E02D500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C9A15-8DC1-47D8-BDD3-4C44D880A5F1}"/>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41961714-2453-414D-881B-2ADCD60C0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17F42-D806-476A-A30C-80742D7D60AB}"/>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387735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D85-19E9-445C-9822-B58A9DD7F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5F7A7-EC12-4975-91B6-5DA2223ACB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26262-47C2-4008-AABD-157DF980D6D6}"/>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F516C29E-550C-4C91-8AF3-E86ACF1DE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DBC57-3C89-4608-91EB-3235374995F9}"/>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13704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C14F-3CCC-4743-9A2D-03E1DB86A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F4D68-E484-4C6D-9EC3-AB1006F87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03E6E-CE31-4A2B-93CB-07E3DC50F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BC92F-5347-4C7C-9749-C9EBA43EC1D2}"/>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6" name="Footer Placeholder 5">
            <a:extLst>
              <a:ext uri="{FF2B5EF4-FFF2-40B4-BE49-F238E27FC236}">
                <a16:creationId xmlns:a16="http://schemas.microsoft.com/office/drawing/2014/main" id="{6004F77D-0F63-48EF-AA67-EBE7D725C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83D36-1476-41CD-BC0A-56A83E6BB52C}"/>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74264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0ACE-2D57-49FA-B4D0-AC2E9A539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2373D-1F9F-4D1F-A8C4-F4590E34B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BA4724-5179-4A9E-9474-E616F25780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C5452-2412-4617-88DF-828045F21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01897-B540-4442-8122-B3A54AE2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39868C-E2B1-4538-AE03-300A117F68EA}"/>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8" name="Footer Placeholder 7">
            <a:extLst>
              <a:ext uri="{FF2B5EF4-FFF2-40B4-BE49-F238E27FC236}">
                <a16:creationId xmlns:a16="http://schemas.microsoft.com/office/drawing/2014/main" id="{93610F0B-CCF7-491C-9C58-2999557351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9828CF-DCD7-4DA2-BEF8-CF9FF784D537}"/>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81244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B3AF-5392-4CB8-AFBB-273C94248E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B1E269-9BB1-4DA9-9856-9D1CE37C84C1}"/>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4" name="Footer Placeholder 3">
            <a:extLst>
              <a:ext uri="{FF2B5EF4-FFF2-40B4-BE49-F238E27FC236}">
                <a16:creationId xmlns:a16="http://schemas.microsoft.com/office/drawing/2014/main" id="{7BB861B4-8EFE-4982-B55B-9C7BD7BEC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5F0EE-BA62-4262-8BC7-3DC9CE4F9C4C}"/>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1381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BD4D1-9797-44F9-82F8-92A2B2625114}"/>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3" name="Footer Placeholder 2">
            <a:extLst>
              <a:ext uri="{FF2B5EF4-FFF2-40B4-BE49-F238E27FC236}">
                <a16:creationId xmlns:a16="http://schemas.microsoft.com/office/drawing/2014/main" id="{204FAA49-C48C-4DEE-9ABE-168317B9E8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4D2179-2887-44B5-902A-F41338851449}"/>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420707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9AAA-A59C-45E7-B357-FABB23DEB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95DD88-C7FC-4B52-B5DF-39831DEF5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36640-E82D-4411-9F7B-4B3502890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A5A27-2198-4F8D-895E-5A0C3D5AC5AD}"/>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6" name="Footer Placeholder 5">
            <a:extLst>
              <a:ext uri="{FF2B5EF4-FFF2-40B4-BE49-F238E27FC236}">
                <a16:creationId xmlns:a16="http://schemas.microsoft.com/office/drawing/2014/main" id="{9F93B84C-491D-4EEC-A064-9B38080D0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75060-3947-4AAC-9A47-FFC7E8532738}"/>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170147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8185-B46C-41F0-993F-6F326A0BE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C12FE2-2921-45A8-8908-AD6B253641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CC7C33-AA17-4682-8D48-F96538477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7AA5E-18D9-4581-918B-7308FF2408C1}"/>
              </a:ext>
            </a:extLst>
          </p:cNvPr>
          <p:cNvSpPr>
            <a:spLocks noGrp="1"/>
          </p:cNvSpPr>
          <p:nvPr>
            <p:ph type="dt" sz="half" idx="10"/>
          </p:nvPr>
        </p:nvSpPr>
        <p:spPr/>
        <p:txBody>
          <a:bodyPr/>
          <a:lstStyle/>
          <a:p>
            <a:fld id="{748B6CAA-83C0-4BA1-B46D-855C5779251B}" type="datetimeFigureOut">
              <a:rPr lang="en-US" smtClean="0"/>
              <a:t>7/18/2022</a:t>
            </a:fld>
            <a:endParaRPr lang="en-US"/>
          </a:p>
        </p:txBody>
      </p:sp>
      <p:sp>
        <p:nvSpPr>
          <p:cNvPr id="6" name="Footer Placeholder 5">
            <a:extLst>
              <a:ext uri="{FF2B5EF4-FFF2-40B4-BE49-F238E27FC236}">
                <a16:creationId xmlns:a16="http://schemas.microsoft.com/office/drawing/2014/main" id="{D2A10EB4-9D3D-44CC-A74D-709633AD1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30E5-7834-445B-8B4F-E1AF4A4CB8CF}"/>
              </a:ext>
            </a:extLst>
          </p:cNvPr>
          <p:cNvSpPr>
            <a:spLocks noGrp="1"/>
          </p:cNvSpPr>
          <p:nvPr>
            <p:ph type="sldNum" sz="quarter" idx="12"/>
          </p:nvPr>
        </p:nvSpPr>
        <p:spPr/>
        <p:txBody>
          <a:bodyPr/>
          <a:lstStyle/>
          <a:p>
            <a:fld id="{A235D6B1-A827-413E-BB0B-91AF362E41E2}" type="slidenum">
              <a:rPr lang="en-US" smtClean="0"/>
              <a:t>‹#›</a:t>
            </a:fld>
            <a:endParaRPr lang="en-US"/>
          </a:p>
        </p:txBody>
      </p:sp>
    </p:spTree>
    <p:extLst>
      <p:ext uri="{BB962C8B-B14F-4D97-AF65-F5344CB8AC3E}">
        <p14:creationId xmlns:p14="http://schemas.microsoft.com/office/powerpoint/2010/main" val="211267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FE5AA-AB8B-4FF5-91FC-4BCA129E35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115858-5F6C-4442-8239-745046264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09903-61FA-4760-A581-018B3CF98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6CAA-83C0-4BA1-B46D-855C5779251B}" type="datetimeFigureOut">
              <a:rPr lang="en-US" smtClean="0"/>
              <a:t>7/18/2022</a:t>
            </a:fld>
            <a:endParaRPr lang="en-US"/>
          </a:p>
        </p:txBody>
      </p:sp>
      <p:sp>
        <p:nvSpPr>
          <p:cNvPr id="5" name="Footer Placeholder 4">
            <a:extLst>
              <a:ext uri="{FF2B5EF4-FFF2-40B4-BE49-F238E27FC236}">
                <a16:creationId xmlns:a16="http://schemas.microsoft.com/office/drawing/2014/main" id="{FE4F73B3-67B5-498B-9F6E-B847B3ADB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6EF3AE-BE59-4E48-BB7E-B8D894A1D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5D6B1-A827-413E-BB0B-91AF362E41E2}" type="slidenum">
              <a:rPr lang="en-US" smtClean="0"/>
              <a:t>‹#›</a:t>
            </a:fld>
            <a:endParaRPr lang="en-US"/>
          </a:p>
        </p:txBody>
      </p:sp>
    </p:spTree>
    <p:extLst>
      <p:ext uri="{BB962C8B-B14F-4D97-AF65-F5344CB8AC3E}">
        <p14:creationId xmlns:p14="http://schemas.microsoft.com/office/powerpoint/2010/main" val="2318362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hyperlink" Target="http://pota.app/"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facebook.com/groups/parksontheair" TargetMode="External"/><Relationship Id="rId2" Type="http://schemas.openxmlformats.org/officeDocument/2006/relationships/hyperlink" Target="http://www.parksontheair.com/"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www.parksontheair.slack.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parksontheair.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info@parksontheair.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7D3E51F-DEBE-4A92-95D5-9BABEB4EC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4" y="749572"/>
            <a:ext cx="5004113" cy="5004113"/>
          </a:xfrm>
          <a:prstGeom prst="rect">
            <a:avLst/>
          </a:prstGeom>
        </p:spPr>
      </p:pic>
      <p:sp>
        <p:nvSpPr>
          <p:cNvPr id="6" name="TextBox 5">
            <a:extLst>
              <a:ext uri="{FF2B5EF4-FFF2-40B4-BE49-F238E27FC236}">
                <a16:creationId xmlns:a16="http://schemas.microsoft.com/office/drawing/2014/main" id="{CC046BCE-EE68-4F7B-8F5D-E6FCA8A7C05A}"/>
              </a:ext>
            </a:extLst>
          </p:cNvPr>
          <p:cNvSpPr txBox="1"/>
          <p:nvPr/>
        </p:nvSpPr>
        <p:spPr>
          <a:xfrm>
            <a:off x="5607147" y="1785375"/>
            <a:ext cx="5341034" cy="1015663"/>
          </a:xfrm>
          <a:prstGeom prst="rect">
            <a:avLst/>
          </a:prstGeom>
          <a:noFill/>
        </p:spPr>
        <p:txBody>
          <a:bodyPr wrap="square" rtlCol="0">
            <a:spAutoFit/>
          </a:bodyPr>
          <a:lstStyle/>
          <a:p>
            <a:pPr algn="ctr"/>
            <a:r>
              <a:rPr lang="en-US" sz="6000" b="1" dirty="0"/>
              <a:t>Parks on the Air</a:t>
            </a:r>
          </a:p>
        </p:txBody>
      </p:sp>
      <p:sp>
        <p:nvSpPr>
          <p:cNvPr id="7" name="TextBox 6">
            <a:extLst>
              <a:ext uri="{FF2B5EF4-FFF2-40B4-BE49-F238E27FC236}">
                <a16:creationId xmlns:a16="http://schemas.microsoft.com/office/drawing/2014/main" id="{D10F5B4B-8B3B-44F7-A9D0-DD3EB9ED5A8D}"/>
              </a:ext>
            </a:extLst>
          </p:cNvPr>
          <p:cNvSpPr txBox="1"/>
          <p:nvPr/>
        </p:nvSpPr>
        <p:spPr>
          <a:xfrm>
            <a:off x="5300870" y="2801038"/>
            <a:ext cx="5950226" cy="1323439"/>
          </a:xfrm>
          <a:prstGeom prst="rect">
            <a:avLst/>
          </a:prstGeom>
          <a:noFill/>
        </p:spPr>
        <p:txBody>
          <a:bodyPr wrap="square" rtlCol="0">
            <a:spAutoFit/>
          </a:bodyPr>
          <a:lstStyle/>
          <a:p>
            <a:pPr algn="ctr"/>
            <a:r>
              <a:rPr lang="en-US" sz="4000" b="1" dirty="0"/>
              <a:t>Parker Radio Association</a:t>
            </a:r>
          </a:p>
          <a:p>
            <a:pPr algn="ctr"/>
            <a:r>
              <a:rPr lang="en-US" sz="4000" b="1" dirty="0"/>
              <a:t>July 2022</a:t>
            </a:r>
          </a:p>
        </p:txBody>
      </p:sp>
      <p:sp>
        <p:nvSpPr>
          <p:cNvPr id="8" name="TextBox 7">
            <a:extLst>
              <a:ext uri="{FF2B5EF4-FFF2-40B4-BE49-F238E27FC236}">
                <a16:creationId xmlns:a16="http://schemas.microsoft.com/office/drawing/2014/main" id="{09ACAC4F-01D9-4FC0-A13F-37954183B08C}"/>
              </a:ext>
            </a:extLst>
          </p:cNvPr>
          <p:cNvSpPr txBox="1"/>
          <p:nvPr/>
        </p:nvSpPr>
        <p:spPr>
          <a:xfrm>
            <a:off x="5300870" y="4124477"/>
            <a:ext cx="5950226" cy="461665"/>
          </a:xfrm>
          <a:prstGeom prst="rect">
            <a:avLst/>
          </a:prstGeom>
          <a:noFill/>
        </p:spPr>
        <p:txBody>
          <a:bodyPr wrap="square" rtlCol="0">
            <a:spAutoFit/>
          </a:bodyPr>
          <a:lstStyle/>
          <a:p>
            <a:pPr algn="ctr"/>
            <a:r>
              <a:rPr lang="en-US" sz="2400" b="1" dirty="0"/>
              <a:t>Presented By:  Cameron Melvin (AD1CT)</a:t>
            </a:r>
          </a:p>
        </p:txBody>
      </p:sp>
    </p:spTree>
    <p:extLst>
      <p:ext uri="{BB962C8B-B14F-4D97-AF65-F5344CB8AC3E}">
        <p14:creationId xmlns:p14="http://schemas.microsoft.com/office/powerpoint/2010/main" val="288465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Rules for Activators</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401590"/>
            <a:ext cx="8796997" cy="5262979"/>
          </a:xfrm>
          <a:prstGeom prst="rect">
            <a:avLst/>
          </a:prstGeom>
          <a:noFill/>
        </p:spPr>
        <p:txBody>
          <a:bodyPr wrap="square" rtlCol="0">
            <a:spAutoFit/>
          </a:bodyPr>
          <a:lstStyle/>
          <a:p>
            <a:pPr marL="514350" indent="-514350">
              <a:buFont typeface="+mj-lt"/>
              <a:buAutoNum type="arabicParenR"/>
            </a:pPr>
            <a:r>
              <a:rPr lang="en-US" sz="2800" dirty="0"/>
              <a:t>HAVE FUN!!</a:t>
            </a:r>
          </a:p>
          <a:p>
            <a:pPr marL="514350" indent="-514350">
              <a:buFont typeface="+mj-lt"/>
              <a:buAutoNum type="arabicParenR"/>
            </a:pPr>
            <a:r>
              <a:rPr lang="en-US" sz="2800" b="0" i="0" dirty="0">
                <a:effectLst/>
                <a:latin typeface="Lato" panose="020B0604020202020204" pitchFamily="34" charset="0"/>
              </a:rPr>
              <a:t>All </a:t>
            </a:r>
            <a:r>
              <a:rPr lang="en-US" sz="2800" dirty="0">
                <a:latin typeface="Lato" panose="020B0604020202020204" pitchFamily="34" charset="0"/>
              </a:rPr>
              <a:t>equipment </a:t>
            </a:r>
            <a:r>
              <a:rPr lang="en-US" sz="2800" b="0" i="0" dirty="0">
                <a:effectLst/>
                <a:latin typeface="Lato" panose="020B0604020202020204" pitchFamily="34" charset="0"/>
              </a:rPr>
              <a:t>must be </a:t>
            </a:r>
            <a:r>
              <a:rPr lang="en-US" sz="2800" b="1" i="0" dirty="0">
                <a:effectLst/>
                <a:latin typeface="Lato" panose="020B0604020202020204" pitchFamily="34" charset="0"/>
              </a:rPr>
              <a:t>within the perimeters of the park, and on public property</a:t>
            </a:r>
          </a:p>
          <a:p>
            <a:pPr marL="971550" lvl="1" indent="-514350">
              <a:buFont typeface="+mj-lt"/>
              <a:buAutoNum type="alphaLcParenR"/>
            </a:pPr>
            <a:r>
              <a:rPr lang="en-US" sz="2800" b="1" i="0" dirty="0">
                <a:effectLst/>
                <a:latin typeface="Lato" panose="020F0502020204030203" pitchFamily="34" charset="0"/>
              </a:rPr>
              <a:t>Use the map on the POTA site in combination with Google Maps, and official park sites to find the official boundaries</a:t>
            </a:r>
          </a:p>
          <a:p>
            <a:pPr marL="514350" indent="-514350">
              <a:buFont typeface="+mj-lt"/>
              <a:buAutoNum type="arabicParenR" startAt="3"/>
            </a:pPr>
            <a:r>
              <a:rPr lang="en-US" sz="2800" dirty="0"/>
              <a:t>The park must be </a:t>
            </a:r>
            <a:r>
              <a:rPr lang="en-US" sz="2800" b="1" dirty="0"/>
              <a:t>OPEN/have permis</a:t>
            </a:r>
            <a:r>
              <a:rPr lang="en-US" sz="2800" dirty="0"/>
              <a:t>sion from the administration to be there.</a:t>
            </a:r>
          </a:p>
          <a:p>
            <a:pPr marL="514350" indent="-514350">
              <a:buFont typeface="+mj-lt"/>
              <a:buAutoNum type="arabicParenR" startAt="3"/>
            </a:pPr>
            <a:r>
              <a:rPr lang="en-US" sz="2800" dirty="0"/>
              <a:t>An activation requires to QSOs, any band, any mode.  </a:t>
            </a:r>
            <a:r>
              <a:rPr lang="en-US" sz="2800" b="1" dirty="0"/>
              <a:t>NO Repeaters</a:t>
            </a:r>
          </a:p>
          <a:p>
            <a:pPr marL="514350" indent="-514350">
              <a:buFont typeface="+mj-lt"/>
              <a:buAutoNum type="arabicParenR" startAt="3"/>
            </a:pPr>
            <a:r>
              <a:rPr lang="en-US" sz="2800" b="1" dirty="0"/>
              <a:t>Activators</a:t>
            </a:r>
            <a:r>
              <a:rPr lang="en-US" sz="2800" dirty="0"/>
              <a:t> are the ones responsible for uploading logs.</a:t>
            </a:r>
          </a:p>
          <a:p>
            <a:pPr marL="971550" lvl="1" indent="-514350">
              <a:buFont typeface="+mj-lt"/>
              <a:buAutoNum type="alphaLcParenR"/>
            </a:pPr>
            <a:r>
              <a:rPr lang="en-US" sz="2800" dirty="0"/>
              <a:t>Logs are uploaded on the </a:t>
            </a:r>
            <a:r>
              <a:rPr lang="en-US" sz="2800" dirty="0" err="1"/>
              <a:t>POTA.app</a:t>
            </a:r>
            <a:r>
              <a:rPr lang="en-US" sz="2800" dirty="0"/>
              <a:t> </a:t>
            </a:r>
          </a:p>
        </p:txBody>
      </p:sp>
    </p:spTree>
    <p:extLst>
      <p:ext uri="{BB962C8B-B14F-4D97-AF65-F5344CB8AC3E}">
        <p14:creationId xmlns:p14="http://schemas.microsoft.com/office/powerpoint/2010/main" val="30172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1477566" y="38934"/>
            <a:ext cx="9236867" cy="1938992"/>
          </a:xfrm>
          <a:prstGeom prst="rect">
            <a:avLst/>
          </a:prstGeom>
          <a:noFill/>
        </p:spPr>
        <p:txBody>
          <a:bodyPr wrap="square" rtlCol="0">
            <a:spAutoFit/>
          </a:bodyPr>
          <a:lstStyle/>
          <a:p>
            <a:pPr algn="ctr"/>
            <a:r>
              <a:rPr lang="en-US" sz="6000" b="1" dirty="0"/>
              <a:t>What do I need to activate a POTA reference? </a:t>
            </a:r>
          </a:p>
        </p:txBody>
      </p:sp>
      <p:sp>
        <p:nvSpPr>
          <p:cNvPr id="3" name="TextBox 2">
            <a:extLst>
              <a:ext uri="{FF2B5EF4-FFF2-40B4-BE49-F238E27FC236}">
                <a16:creationId xmlns:a16="http://schemas.microsoft.com/office/drawing/2014/main" id="{15001EF6-50CE-4E02-8812-03BEE64BF8F3}"/>
              </a:ext>
            </a:extLst>
          </p:cNvPr>
          <p:cNvSpPr txBox="1"/>
          <p:nvPr/>
        </p:nvSpPr>
        <p:spPr>
          <a:xfrm>
            <a:off x="559700" y="1816487"/>
            <a:ext cx="8796997"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Amateur radio license</a:t>
            </a:r>
          </a:p>
          <a:p>
            <a:pPr marL="457200" indent="-457200">
              <a:buFont typeface="Arial" panose="020B0604020202020204" pitchFamily="34" charset="0"/>
              <a:buChar char="•"/>
            </a:pPr>
            <a:r>
              <a:rPr lang="en-US" sz="2800" dirty="0"/>
              <a:t>Any radio</a:t>
            </a:r>
          </a:p>
          <a:p>
            <a:pPr marL="457200" indent="-457200">
              <a:buFont typeface="Arial" panose="020B0604020202020204" pitchFamily="34" charset="0"/>
              <a:buChar char="•"/>
            </a:pPr>
            <a:r>
              <a:rPr lang="en-US" sz="2800" dirty="0"/>
              <a:t>Any portable antenna</a:t>
            </a:r>
          </a:p>
          <a:p>
            <a:pPr marL="457200" indent="-457200">
              <a:buFont typeface="Arial" panose="020B0604020202020204" pitchFamily="34" charset="0"/>
              <a:buChar char="•"/>
            </a:pPr>
            <a:r>
              <a:rPr lang="en-US" sz="2800" dirty="0"/>
              <a:t>Portable power or access to AC power</a:t>
            </a:r>
          </a:p>
          <a:p>
            <a:pPr marL="457200" indent="-457200">
              <a:buFont typeface="Arial" panose="020B0604020202020204" pitchFamily="34" charset="0"/>
              <a:buChar char="•"/>
            </a:pPr>
            <a:r>
              <a:rPr lang="en-US" sz="2800" dirty="0"/>
              <a:t>Any logger that will export an ADIF</a:t>
            </a:r>
          </a:p>
          <a:p>
            <a:pPr marL="457200" indent="-457200">
              <a:buFont typeface="Arial" panose="020B0604020202020204" pitchFamily="34" charset="0"/>
              <a:buChar char="•"/>
            </a:pPr>
            <a:r>
              <a:rPr lang="en-US" sz="2800" dirty="0"/>
              <a:t>or a paper log and the ability to convert later</a:t>
            </a:r>
          </a:p>
          <a:p>
            <a:pPr marL="457200" indent="-457200">
              <a:buFont typeface="Arial" panose="020B0604020202020204" pitchFamily="34" charset="0"/>
              <a:buChar char="•"/>
            </a:pPr>
            <a:r>
              <a:rPr lang="en-US" sz="2800" dirty="0"/>
              <a:t>A desire to have fun!!</a:t>
            </a:r>
          </a:p>
          <a:p>
            <a:endParaRPr lang="en-US" sz="2800" dirty="0"/>
          </a:p>
          <a:p>
            <a:r>
              <a:rPr lang="en-US" sz="2800" dirty="0"/>
              <a:t>Popular antennas are homebrew wire on a self supporting mast, Wolf River Coils, Alpha Antennas, </a:t>
            </a:r>
            <a:r>
              <a:rPr lang="en-US" sz="2800" dirty="0" err="1"/>
              <a:t>SotaBeams</a:t>
            </a:r>
            <a:r>
              <a:rPr lang="en-US" sz="2800" dirty="0"/>
              <a:t>, Screwdrivers and many more.</a:t>
            </a:r>
          </a:p>
        </p:txBody>
      </p:sp>
    </p:spTree>
    <p:extLst>
      <p:ext uri="{BB962C8B-B14F-4D97-AF65-F5344CB8AC3E}">
        <p14:creationId xmlns:p14="http://schemas.microsoft.com/office/powerpoint/2010/main" val="267801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1477566" y="38934"/>
            <a:ext cx="9236867" cy="1938992"/>
          </a:xfrm>
          <a:prstGeom prst="rect">
            <a:avLst/>
          </a:prstGeom>
          <a:noFill/>
        </p:spPr>
        <p:txBody>
          <a:bodyPr wrap="square" rtlCol="0">
            <a:spAutoFit/>
          </a:bodyPr>
          <a:lstStyle/>
          <a:p>
            <a:pPr algn="ctr"/>
            <a:r>
              <a:rPr lang="en-US" sz="6000" b="1" dirty="0"/>
              <a:t>How do I activate a POTA reference? </a:t>
            </a:r>
          </a:p>
        </p:txBody>
      </p:sp>
      <p:sp>
        <p:nvSpPr>
          <p:cNvPr id="3" name="TextBox 2">
            <a:extLst>
              <a:ext uri="{FF2B5EF4-FFF2-40B4-BE49-F238E27FC236}">
                <a16:creationId xmlns:a16="http://schemas.microsoft.com/office/drawing/2014/main" id="{15001EF6-50CE-4E02-8812-03BEE64BF8F3}"/>
              </a:ext>
            </a:extLst>
          </p:cNvPr>
          <p:cNvSpPr txBox="1"/>
          <p:nvPr/>
        </p:nvSpPr>
        <p:spPr>
          <a:xfrm>
            <a:off x="559700" y="1816487"/>
            <a:ext cx="8796997"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Make 10 QSOs on one UTC day while inside the boundaries of the park on any band your privileges allow including WARC bands.</a:t>
            </a:r>
          </a:p>
          <a:p>
            <a:pPr marL="457200" indent="-457200">
              <a:buFont typeface="Arial" panose="020B0604020202020204" pitchFamily="34" charset="0"/>
              <a:buChar char="•"/>
            </a:pPr>
            <a:r>
              <a:rPr lang="en-US" sz="2800" dirty="0"/>
              <a:t>Utilize any simplex mode including satellite. No terrestrial repeaters allowed.</a:t>
            </a:r>
          </a:p>
          <a:p>
            <a:pPr marL="457200" indent="-457200">
              <a:buFont typeface="Arial" panose="020B0604020202020204" pitchFamily="34" charset="0"/>
              <a:buChar char="•"/>
            </a:pPr>
            <a:r>
              <a:rPr lang="en-US" sz="2800" dirty="0"/>
              <a:t>POTA recommends operating in the General bands but has no specific calling frequencies.</a:t>
            </a:r>
          </a:p>
          <a:p>
            <a:pPr marL="457200" indent="-457200">
              <a:buFont typeface="Arial" panose="020B0604020202020204" pitchFamily="34" charset="0"/>
              <a:buChar char="•"/>
            </a:pPr>
            <a:r>
              <a:rPr lang="en-US" sz="2800" dirty="0"/>
              <a:t>There is no specific exchange beyond callsign, although the traditional RST is usually given along with QTH. If you prefer, you do not have to call CQ POTA or announce you are at a park.</a:t>
            </a:r>
          </a:p>
        </p:txBody>
      </p:sp>
    </p:spTree>
    <p:extLst>
      <p:ext uri="{BB962C8B-B14F-4D97-AF65-F5344CB8AC3E}">
        <p14:creationId xmlns:p14="http://schemas.microsoft.com/office/powerpoint/2010/main" val="84915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1477566" y="38934"/>
            <a:ext cx="9236867" cy="1938992"/>
          </a:xfrm>
          <a:prstGeom prst="rect">
            <a:avLst/>
          </a:prstGeom>
          <a:noFill/>
        </p:spPr>
        <p:txBody>
          <a:bodyPr wrap="square" rtlCol="0">
            <a:spAutoFit/>
          </a:bodyPr>
          <a:lstStyle/>
          <a:p>
            <a:pPr algn="ctr"/>
            <a:r>
              <a:rPr lang="en-US" sz="6000" b="1" dirty="0"/>
              <a:t>How do I activate a POTA reference? </a:t>
            </a:r>
          </a:p>
        </p:txBody>
      </p:sp>
      <p:sp>
        <p:nvSpPr>
          <p:cNvPr id="3" name="TextBox 2">
            <a:extLst>
              <a:ext uri="{FF2B5EF4-FFF2-40B4-BE49-F238E27FC236}">
                <a16:creationId xmlns:a16="http://schemas.microsoft.com/office/drawing/2014/main" id="{15001EF6-50CE-4E02-8812-03BEE64BF8F3}"/>
              </a:ext>
            </a:extLst>
          </p:cNvPr>
          <p:cNvSpPr txBox="1"/>
          <p:nvPr/>
        </p:nvSpPr>
        <p:spPr>
          <a:xfrm>
            <a:off x="559700" y="1816487"/>
            <a:ext cx="879699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Log the date, time, and band in your favorite logging program and export as an ADIF.</a:t>
            </a:r>
          </a:p>
          <a:p>
            <a:pPr marL="457200" indent="-457200">
              <a:buFont typeface="Arial" panose="020B0604020202020204" pitchFamily="34" charset="0"/>
              <a:buChar char="•"/>
            </a:pPr>
            <a:r>
              <a:rPr lang="en-US" sz="2800" dirty="0"/>
              <a:t>Submit your logs via the </a:t>
            </a:r>
            <a:r>
              <a:rPr lang="en-US" sz="2800" dirty="0" err="1"/>
              <a:t>POTA.app</a:t>
            </a:r>
            <a:r>
              <a:rPr lang="en-US" sz="2800" dirty="0"/>
              <a:t> website</a:t>
            </a:r>
          </a:p>
          <a:p>
            <a:r>
              <a:rPr lang="en-US" sz="2800" dirty="0"/>
              <a:t>or </a:t>
            </a:r>
          </a:p>
          <a:p>
            <a:pPr marL="457200" indent="-457200">
              <a:buFont typeface="Arial" panose="020B0604020202020204" pitchFamily="34" charset="0"/>
              <a:buChar char="•"/>
            </a:pPr>
            <a:r>
              <a:rPr lang="en-US" sz="2800" dirty="0"/>
              <a:t>Submit your logs to the appropriate Regional Coordinator via email based on the numeric in the activators call sign to KX@parksontheair.com where X is the number in the activators call.</a:t>
            </a:r>
          </a:p>
        </p:txBody>
      </p:sp>
    </p:spTree>
    <p:extLst>
      <p:ext uri="{BB962C8B-B14F-4D97-AF65-F5344CB8AC3E}">
        <p14:creationId xmlns:p14="http://schemas.microsoft.com/office/powerpoint/2010/main" val="35614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0" y="13101"/>
            <a:ext cx="12192000" cy="1938992"/>
          </a:xfrm>
          <a:prstGeom prst="rect">
            <a:avLst/>
          </a:prstGeom>
          <a:noFill/>
        </p:spPr>
        <p:txBody>
          <a:bodyPr wrap="square" rtlCol="0">
            <a:spAutoFit/>
          </a:bodyPr>
          <a:lstStyle/>
          <a:p>
            <a:pPr algn="ctr"/>
            <a:r>
              <a:rPr lang="en-US" sz="6000" b="1" dirty="0"/>
              <a:t>Why would you enjoy portable activation? </a:t>
            </a:r>
          </a:p>
        </p:txBody>
      </p:sp>
      <p:sp>
        <p:nvSpPr>
          <p:cNvPr id="3" name="TextBox 2">
            <a:extLst>
              <a:ext uri="{FF2B5EF4-FFF2-40B4-BE49-F238E27FC236}">
                <a16:creationId xmlns:a16="http://schemas.microsoft.com/office/drawing/2014/main" id="{15001EF6-50CE-4E02-8812-03BEE64BF8F3}"/>
              </a:ext>
            </a:extLst>
          </p:cNvPr>
          <p:cNvSpPr txBox="1"/>
          <p:nvPr/>
        </p:nvSpPr>
        <p:spPr>
          <a:xfrm>
            <a:off x="453683" y="2032882"/>
            <a:ext cx="879699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Typically a lower noise floor and very often beautiful views and opportunities for wildlife watching.</a:t>
            </a:r>
          </a:p>
          <a:p>
            <a:pPr marL="457200" indent="-457200">
              <a:buFont typeface="Arial" panose="020B0604020202020204" pitchFamily="34" charset="0"/>
              <a:buChar char="•"/>
            </a:pPr>
            <a:r>
              <a:rPr lang="en-US" sz="2800" dirty="0"/>
              <a:t>Every activation has different challenges: terrain, space constraints, weather, accessibility.</a:t>
            </a:r>
          </a:p>
          <a:p>
            <a:pPr marL="457200" indent="-457200">
              <a:buFont typeface="Arial" panose="020B0604020202020204" pitchFamily="34" charset="0"/>
              <a:buChar char="•"/>
            </a:pPr>
            <a:r>
              <a:rPr lang="en-US" sz="2800" dirty="0"/>
              <a:t>It’s an opportunity to perfect your portable radio kit, always evolving it to suit your operating style.</a:t>
            </a:r>
          </a:p>
          <a:p>
            <a:pPr marL="457200" indent="-457200">
              <a:buFont typeface="Arial" panose="020B0604020202020204" pitchFamily="34" charset="0"/>
              <a:buChar char="•"/>
            </a:pPr>
            <a:r>
              <a:rPr lang="en-US" sz="2800" dirty="0"/>
              <a:t>It makes you a better operator and keeps your skills sharp.</a:t>
            </a:r>
          </a:p>
          <a:p>
            <a:pPr marL="457200" indent="-457200">
              <a:buFont typeface="Arial" panose="020B0604020202020204" pitchFamily="34" charset="0"/>
              <a:buChar char="•"/>
            </a:pPr>
            <a:r>
              <a:rPr lang="en-US" sz="2800" dirty="0"/>
              <a:t>You will make friends all over the world</a:t>
            </a:r>
          </a:p>
          <a:p>
            <a:pPr marL="457200" indent="-457200">
              <a:buFont typeface="Arial" panose="020B0604020202020204" pitchFamily="34" charset="0"/>
              <a:buChar char="•"/>
            </a:pPr>
            <a:r>
              <a:rPr lang="en-US" sz="2800" dirty="0"/>
              <a:t>Its Field Day every time you go out and play radio</a:t>
            </a:r>
          </a:p>
        </p:txBody>
      </p:sp>
    </p:spTree>
    <p:extLst>
      <p:ext uri="{BB962C8B-B14F-4D97-AF65-F5344CB8AC3E}">
        <p14:creationId xmlns:p14="http://schemas.microsoft.com/office/powerpoint/2010/main" val="76588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Hunters</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595560"/>
            <a:ext cx="879699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These are the awesome folks make contacts with the activators</a:t>
            </a:r>
          </a:p>
          <a:p>
            <a:pPr marL="285750" indent="-285750">
              <a:buFont typeface="Arial" panose="020B0604020202020204" pitchFamily="34" charset="0"/>
              <a:buChar char="•"/>
            </a:pPr>
            <a:r>
              <a:rPr lang="en-US" sz="2800" dirty="0"/>
              <a:t>Go to the </a:t>
            </a:r>
            <a:r>
              <a:rPr lang="en-US" sz="2800" dirty="0" err="1"/>
              <a:t>POTA.app</a:t>
            </a:r>
            <a:r>
              <a:rPr lang="en-US" sz="2800" dirty="0"/>
              <a:t> website to see who’s out activating a park</a:t>
            </a:r>
          </a:p>
          <a:p>
            <a:pPr marL="285750" indent="-285750">
              <a:buFont typeface="Arial" panose="020B0604020202020204" pitchFamily="34" charset="0"/>
              <a:buChar char="•"/>
            </a:pPr>
            <a:r>
              <a:rPr lang="en-US" sz="2800" dirty="0"/>
              <a:t>Spin the dial, and wait for the Activator to call CQ</a:t>
            </a:r>
          </a:p>
          <a:p>
            <a:endParaRPr lang="en-US" sz="2800" dirty="0"/>
          </a:p>
          <a:p>
            <a:r>
              <a:rPr lang="en-US" sz="2800" dirty="0"/>
              <a:t>A Special type of Hunter is a Park to Park where the hunter is also out activating a Park</a:t>
            </a:r>
          </a:p>
          <a:p>
            <a:r>
              <a:rPr lang="en-US" sz="2800" dirty="0"/>
              <a:t>	Note:  They can be in the same park.</a:t>
            </a:r>
          </a:p>
        </p:txBody>
      </p:sp>
    </p:spTree>
    <p:extLst>
      <p:ext uri="{BB962C8B-B14F-4D97-AF65-F5344CB8AC3E}">
        <p14:creationId xmlns:p14="http://schemas.microsoft.com/office/powerpoint/2010/main" val="57945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0" y="13252"/>
            <a:ext cx="12099234" cy="1015663"/>
          </a:xfrm>
          <a:prstGeom prst="rect">
            <a:avLst/>
          </a:prstGeom>
          <a:noFill/>
        </p:spPr>
        <p:txBody>
          <a:bodyPr wrap="square" rtlCol="0">
            <a:spAutoFit/>
          </a:bodyPr>
          <a:lstStyle/>
          <a:p>
            <a:pPr algn="ctr"/>
            <a:r>
              <a:rPr lang="en-US" sz="6000" b="1" dirty="0"/>
              <a:t>Other reasons people enjoy POTA </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277511"/>
            <a:ext cx="879699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POTA is accessible. There are references near most populated areas, and many you can drive right in and activate from your vehicle.</a:t>
            </a:r>
          </a:p>
          <a:p>
            <a:pPr marL="285750" indent="-285750">
              <a:buFont typeface="Arial" panose="020B0604020202020204" pitchFamily="34" charset="0"/>
              <a:buChar char="•"/>
            </a:pPr>
            <a:r>
              <a:rPr lang="en-US" sz="2800" dirty="0"/>
              <a:t>Activators can run rapid-deployment contest-style activations or </a:t>
            </a:r>
            <a:r>
              <a:rPr lang="en-US" sz="2800" dirty="0" err="1"/>
              <a:t>ragchew</a:t>
            </a:r>
            <a:r>
              <a:rPr lang="en-US" sz="2800" dirty="0"/>
              <a:t> from a favorite campground all weekend.</a:t>
            </a:r>
          </a:p>
          <a:p>
            <a:pPr marL="285750" indent="-285750">
              <a:buFont typeface="Arial" panose="020B0604020202020204" pitchFamily="34" charset="0"/>
              <a:buChar char="•"/>
            </a:pPr>
            <a:r>
              <a:rPr lang="en-US" sz="2800" dirty="0"/>
              <a:t>POTA accepts logs from any time, if you chased POTA you may already have confirmed contacts.</a:t>
            </a:r>
          </a:p>
          <a:p>
            <a:pPr marL="285750" indent="-285750">
              <a:buFont typeface="Arial" panose="020B0604020202020204" pitchFamily="34" charset="0"/>
              <a:buChar char="•"/>
            </a:pPr>
            <a:r>
              <a:rPr lang="en-US" sz="2800" dirty="0"/>
              <a:t>The POTA stats pages and maps are under continuous development with many more features planned. All modes are welcome.</a:t>
            </a:r>
          </a:p>
        </p:txBody>
      </p:sp>
    </p:spTree>
    <p:extLst>
      <p:ext uri="{BB962C8B-B14F-4D97-AF65-F5344CB8AC3E}">
        <p14:creationId xmlns:p14="http://schemas.microsoft.com/office/powerpoint/2010/main" val="376103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13151" y="12184"/>
            <a:ext cx="8004517" cy="1015663"/>
          </a:xfrm>
          <a:prstGeom prst="rect">
            <a:avLst/>
          </a:prstGeom>
          <a:noFill/>
        </p:spPr>
        <p:txBody>
          <a:bodyPr wrap="square" rtlCol="0">
            <a:spAutoFit/>
          </a:bodyPr>
          <a:lstStyle/>
          <a:p>
            <a:pPr algn="ctr"/>
            <a:r>
              <a:rPr lang="en-US" sz="6000" b="1" dirty="0"/>
              <a:t>Activator Awards</a:t>
            </a:r>
          </a:p>
        </p:txBody>
      </p:sp>
      <p:pic>
        <p:nvPicPr>
          <p:cNvPr id="5" name="Picture 4">
            <a:extLst>
              <a:ext uri="{FF2B5EF4-FFF2-40B4-BE49-F238E27FC236}">
                <a16:creationId xmlns:a16="http://schemas.microsoft.com/office/drawing/2014/main" id="{915E74D6-3CF8-4BCF-B365-C6B9A56C26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99" y="1975051"/>
            <a:ext cx="6277678" cy="4870766"/>
          </a:xfrm>
          <a:prstGeom prst="rect">
            <a:avLst/>
          </a:prstGeom>
        </p:spPr>
      </p:pic>
      <p:pic>
        <p:nvPicPr>
          <p:cNvPr id="7" name="Picture 6">
            <a:extLst>
              <a:ext uri="{FF2B5EF4-FFF2-40B4-BE49-F238E27FC236}">
                <a16:creationId xmlns:a16="http://schemas.microsoft.com/office/drawing/2014/main" id="{05685F9E-67AC-42E9-9A2D-931899FE75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15189" y="1027846"/>
            <a:ext cx="5507067" cy="4254315"/>
          </a:xfrm>
          <a:prstGeom prst="rect">
            <a:avLst/>
          </a:prstGeom>
        </p:spPr>
      </p:pic>
      <p:sp>
        <p:nvSpPr>
          <p:cNvPr id="8" name="TextBox 7">
            <a:extLst>
              <a:ext uri="{FF2B5EF4-FFF2-40B4-BE49-F238E27FC236}">
                <a16:creationId xmlns:a16="http://schemas.microsoft.com/office/drawing/2014/main" id="{5ECD35D9-320D-4D12-8AA0-BA1C75A21DDC}"/>
              </a:ext>
            </a:extLst>
          </p:cNvPr>
          <p:cNvSpPr txBox="1"/>
          <p:nvPr/>
        </p:nvSpPr>
        <p:spPr>
          <a:xfrm>
            <a:off x="119116" y="1605719"/>
            <a:ext cx="6077243" cy="369332"/>
          </a:xfrm>
          <a:prstGeom prst="rect">
            <a:avLst/>
          </a:prstGeom>
          <a:noFill/>
        </p:spPr>
        <p:txBody>
          <a:bodyPr wrap="square" rtlCol="0">
            <a:spAutoFit/>
          </a:bodyPr>
          <a:lstStyle/>
          <a:p>
            <a:r>
              <a:rPr lang="en-US"/>
              <a:t>Incremental awards, for each level of unique parks activated.</a:t>
            </a:r>
            <a:endParaRPr lang="en-US" dirty="0"/>
          </a:p>
        </p:txBody>
      </p:sp>
      <p:sp>
        <p:nvSpPr>
          <p:cNvPr id="11" name="TextBox 10">
            <a:extLst>
              <a:ext uri="{FF2B5EF4-FFF2-40B4-BE49-F238E27FC236}">
                <a16:creationId xmlns:a16="http://schemas.microsoft.com/office/drawing/2014/main" id="{6EC946EC-4E40-4920-B306-BAC99B179C4A}"/>
              </a:ext>
            </a:extLst>
          </p:cNvPr>
          <p:cNvSpPr txBox="1"/>
          <p:nvPr/>
        </p:nvSpPr>
        <p:spPr>
          <a:xfrm>
            <a:off x="6425673" y="5282161"/>
            <a:ext cx="5640634" cy="369332"/>
          </a:xfrm>
          <a:prstGeom prst="rect">
            <a:avLst/>
          </a:prstGeom>
          <a:noFill/>
        </p:spPr>
        <p:txBody>
          <a:bodyPr wrap="square">
            <a:spAutoFit/>
          </a:bodyPr>
          <a:lstStyle/>
          <a:p>
            <a:pPr algn="ctr"/>
            <a:r>
              <a:rPr lang="en-US" dirty="0"/>
              <a:t>Unique Reference Award</a:t>
            </a:r>
          </a:p>
        </p:txBody>
      </p:sp>
    </p:spTree>
    <p:extLst>
      <p:ext uri="{BB962C8B-B14F-4D97-AF65-F5344CB8AC3E}">
        <p14:creationId xmlns:p14="http://schemas.microsoft.com/office/powerpoint/2010/main" val="161242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15088" y="12184"/>
            <a:ext cx="10098258" cy="1015663"/>
          </a:xfrm>
          <a:prstGeom prst="rect">
            <a:avLst/>
          </a:prstGeom>
          <a:noFill/>
        </p:spPr>
        <p:txBody>
          <a:bodyPr wrap="square" rtlCol="0">
            <a:spAutoFit/>
          </a:bodyPr>
          <a:lstStyle/>
          <a:p>
            <a:pPr algn="ctr"/>
            <a:r>
              <a:rPr lang="en-US" sz="6000" b="1" dirty="0"/>
              <a:t>How does it work for Hunters?</a:t>
            </a:r>
          </a:p>
        </p:txBody>
      </p:sp>
      <p:sp>
        <p:nvSpPr>
          <p:cNvPr id="3" name="TextBox 2">
            <a:extLst>
              <a:ext uri="{FF2B5EF4-FFF2-40B4-BE49-F238E27FC236}">
                <a16:creationId xmlns:a16="http://schemas.microsoft.com/office/drawing/2014/main" id="{15001EF6-50CE-4E02-8812-03BEE64BF8F3}"/>
              </a:ext>
            </a:extLst>
          </p:cNvPr>
          <p:cNvSpPr txBox="1"/>
          <p:nvPr/>
        </p:nvSpPr>
        <p:spPr>
          <a:xfrm>
            <a:off x="176227" y="1297635"/>
            <a:ext cx="879699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Create an account at parksontheair.com</a:t>
            </a:r>
          </a:p>
          <a:p>
            <a:pPr marL="285750" indent="-285750">
              <a:buFont typeface="Arial" panose="020B0604020202020204" pitchFamily="34" charset="0"/>
              <a:buChar char="•"/>
            </a:pPr>
            <a:r>
              <a:rPr lang="en-US" sz="2800" dirty="0"/>
              <a:t>Make the QSO &amp; a post a fresh spot if warranted</a:t>
            </a:r>
          </a:p>
          <a:p>
            <a:pPr marL="285750" indent="-285750">
              <a:buFont typeface="Arial" panose="020B0604020202020204" pitchFamily="34" charset="0"/>
              <a:buChar char="•"/>
            </a:pPr>
            <a:r>
              <a:rPr lang="en-US" sz="2800" dirty="0"/>
              <a:t>No log submission is necessary</a:t>
            </a:r>
          </a:p>
          <a:p>
            <a:pPr marL="285750" indent="-285750">
              <a:buFont typeface="Arial" panose="020B0604020202020204" pitchFamily="34" charset="0"/>
              <a:buChar char="•"/>
            </a:pPr>
            <a:r>
              <a:rPr lang="en-US" sz="2800" dirty="0"/>
              <a:t>Check your dashboard for stats at parksontheair.com</a:t>
            </a:r>
          </a:p>
        </p:txBody>
      </p:sp>
      <p:pic>
        <p:nvPicPr>
          <p:cNvPr id="5" name="Picture 4" descr="A picture containing chart&#10;&#10;Description automatically generated">
            <a:extLst>
              <a:ext uri="{FF2B5EF4-FFF2-40B4-BE49-F238E27FC236}">
                <a16:creationId xmlns:a16="http://schemas.microsoft.com/office/drawing/2014/main" id="{23FC26B9-B3D5-4E2C-9B36-E1BD264AC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29" y="3474695"/>
            <a:ext cx="2114550" cy="3390900"/>
          </a:xfrm>
          <a:prstGeom prst="rect">
            <a:avLst/>
          </a:prstGeom>
        </p:spPr>
      </p:pic>
      <p:pic>
        <p:nvPicPr>
          <p:cNvPr id="10" name="Picture 9" descr="Table&#10;&#10;Description automatically generated">
            <a:extLst>
              <a:ext uri="{FF2B5EF4-FFF2-40B4-BE49-F238E27FC236}">
                <a16:creationId xmlns:a16="http://schemas.microsoft.com/office/drawing/2014/main" id="{894AADAC-7857-4644-A3CC-2330EF167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65" y="3787090"/>
            <a:ext cx="6276975" cy="290512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6DD24E4E-912B-453F-89E0-182AC3153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734" y="756028"/>
            <a:ext cx="2152650" cy="3267075"/>
          </a:xfrm>
          <a:prstGeom prst="rect">
            <a:avLst/>
          </a:prstGeom>
        </p:spPr>
      </p:pic>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5">
            <a:alphaModFix amt="40000"/>
            <a:extLst>
              <a:ext uri="{28A0092B-C50C-407E-A947-70E740481C1C}">
                <a14:useLocalDpi xmlns:a14="http://schemas.microsoft.com/office/drawing/2010/main" val="0"/>
              </a:ext>
            </a:extLst>
          </a:blip>
          <a:stretch>
            <a:fillRect/>
          </a:stretch>
        </p:blipFill>
        <p:spPr>
          <a:xfrm>
            <a:off x="9509250" y="4262511"/>
            <a:ext cx="2622134" cy="2622134"/>
          </a:xfrm>
          <a:prstGeom prst="rect">
            <a:avLst/>
          </a:prstGeom>
        </p:spPr>
      </p:pic>
    </p:spTree>
    <p:extLst>
      <p:ext uri="{BB962C8B-B14F-4D97-AF65-F5344CB8AC3E}">
        <p14:creationId xmlns:p14="http://schemas.microsoft.com/office/powerpoint/2010/main" val="62420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51798"/>
            <a:ext cx="8004517" cy="1015663"/>
          </a:xfrm>
          <a:prstGeom prst="rect">
            <a:avLst/>
          </a:prstGeom>
          <a:noFill/>
        </p:spPr>
        <p:txBody>
          <a:bodyPr wrap="square" rtlCol="0">
            <a:spAutoFit/>
          </a:bodyPr>
          <a:lstStyle/>
          <a:p>
            <a:pPr algn="ctr"/>
            <a:r>
              <a:rPr lang="en-US" sz="6000" b="1" dirty="0"/>
              <a:t>Tips for Hunting</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595560"/>
            <a:ext cx="879699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Check the POTA Scheduler for any planned activations</a:t>
            </a:r>
          </a:p>
          <a:p>
            <a:pPr marL="285750" indent="-285750">
              <a:buFont typeface="Arial" panose="020B0604020202020204" pitchFamily="34" charset="0"/>
              <a:buChar char="•"/>
            </a:pPr>
            <a:r>
              <a:rPr lang="en-US" sz="2800" dirty="0"/>
              <a:t>Follow our social media for pop-up activations</a:t>
            </a:r>
          </a:p>
          <a:p>
            <a:pPr marL="742950" lvl="1" indent="-285750">
              <a:buFont typeface="Arial" panose="020B0604020202020204" pitchFamily="34" charset="0"/>
              <a:buChar char="•"/>
            </a:pPr>
            <a:r>
              <a:rPr lang="en-US" sz="2800" dirty="0"/>
              <a:t>POTA has a Facebook group/page</a:t>
            </a:r>
          </a:p>
          <a:p>
            <a:pPr marL="285750" indent="-285750">
              <a:buFont typeface="Arial" panose="020B0604020202020204" pitchFamily="34" charset="0"/>
              <a:buChar char="•"/>
            </a:pPr>
            <a:r>
              <a:rPr lang="en-US" sz="2800" dirty="0"/>
              <a:t>Watch the POTA spotter at </a:t>
            </a:r>
            <a:r>
              <a:rPr lang="en-US" sz="2800" dirty="0">
                <a:hlinkClick r:id="rId3"/>
              </a:rPr>
              <a:t>http://pota.app</a:t>
            </a:r>
            <a:endParaRPr lang="en-US" sz="2800" dirty="0"/>
          </a:p>
          <a:p>
            <a:pPr marL="285750" indent="-285750">
              <a:buFont typeface="Arial" panose="020B0604020202020204" pitchFamily="34" charset="0"/>
              <a:buChar char="•"/>
            </a:pPr>
            <a:r>
              <a:rPr lang="en-US" sz="2800" dirty="0"/>
              <a:t>Sign up for Slack to receive instant POTA spots on your phone or desktop</a:t>
            </a:r>
          </a:p>
          <a:p>
            <a:pPr marL="285750" indent="-285750">
              <a:buFont typeface="Arial" panose="020B0604020202020204" pitchFamily="34" charset="0"/>
              <a:buChar char="•"/>
            </a:pPr>
            <a:r>
              <a:rPr lang="en-US" sz="2800" dirty="0"/>
              <a:t>Use phonetics or QRS if necessary</a:t>
            </a:r>
          </a:p>
          <a:p>
            <a:pPr marL="285750" indent="-285750">
              <a:buFont typeface="Arial" panose="020B0604020202020204" pitchFamily="34" charset="0"/>
              <a:buChar char="•"/>
            </a:pPr>
            <a:r>
              <a:rPr lang="en-US" sz="2800" dirty="0"/>
              <a:t>Observe the DX Code of Conduct</a:t>
            </a:r>
          </a:p>
          <a:p>
            <a:pPr marL="285750" indent="-285750">
              <a:buFont typeface="Arial" panose="020B0604020202020204" pitchFamily="34" charset="0"/>
              <a:buChar char="•"/>
            </a:pPr>
            <a:r>
              <a:rPr lang="en-US" sz="2800" dirty="0"/>
              <a:t>Spot to the POTA spotter or if you prefer to a cluster with comment: POTA K-1234 (or VE-1234)</a:t>
            </a:r>
          </a:p>
        </p:txBody>
      </p:sp>
    </p:spTree>
    <p:extLst>
      <p:ext uri="{BB962C8B-B14F-4D97-AF65-F5344CB8AC3E}">
        <p14:creationId xmlns:p14="http://schemas.microsoft.com/office/powerpoint/2010/main" val="68472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78302"/>
            <a:ext cx="8004517" cy="1015663"/>
          </a:xfrm>
          <a:prstGeom prst="rect">
            <a:avLst/>
          </a:prstGeom>
          <a:noFill/>
        </p:spPr>
        <p:txBody>
          <a:bodyPr wrap="square" rtlCol="0">
            <a:spAutoFit/>
          </a:bodyPr>
          <a:lstStyle/>
          <a:p>
            <a:pPr algn="ctr"/>
            <a:r>
              <a:rPr lang="en-US" sz="6000" b="1" dirty="0"/>
              <a:t>OVERVIEW</a:t>
            </a:r>
          </a:p>
        </p:txBody>
      </p:sp>
      <p:sp>
        <p:nvSpPr>
          <p:cNvPr id="3" name="TextBox 2">
            <a:extLst>
              <a:ext uri="{FF2B5EF4-FFF2-40B4-BE49-F238E27FC236}">
                <a16:creationId xmlns:a16="http://schemas.microsoft.com/office/drawing/2014/main" id="{15001EF6-50CE-4E02-8812-03BEE64BF8F3}"/>
              </a:ext>
            </a:extLst>
          </p:cNvPr>
          <p:cNvSpPr txBox="1"/>
          <p:nvPr/>
        </p:nvSpPr>
        <p:spPr>
          <a:xfrm>
            <a:off x="1315278" y="1828800"/>
            <a:ext cx="800451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Parks on the Air (POTA)</a:t>
            </a:r>
          </a:p>
          <a:p>
            <a:pPr marL="285750" indent="-285750">
              <a:buFont typeface="Arial" panose="020B0604020202020204" pitchFamily="34" charset="0"/>
              <a:buChar char="•"/>
            </a:pPr>
            <a:r>
              <a:rPr lang="en-US" sz="2800" dirty="0"/>
              <a:t>Who is POTA</a:t>
            </a:r>
          </a:p>
          <a:p>
            <a:pPr marL="285750" indent="-285750">
              <a:buFont typeface="Arial" panose="020B0604020202020204" pitchFamily="34" charset="0"/>
              <a:buChar char="•"/>
            </a:pPr>
            <a:r>
              <a:rPr lang="en-US" sz="2800" dirty="0"/>
              <a:t>How to get involved</a:t>
            </a:r>
          </a:p>
          <a:p>
            <a:pPr marL="285750" indent="-285750">
              <a:buFont typeface="Arial" panose="020B0604020202020204" pitchFamily="34" charset="0"/>
              <a:buChar char="•"/>
            </a:pPr>
            <a:r>
              <a:rPr lang="en-US" sz="2800" dirty="0"/>
              <a:t>Hunters vs Activators</a:t>
            </a:r>
          </a:p>
          <a:p>
            <a:pPr marL="285750" indent="-285750">
              <a:buFont typeface="Arial" panose="020B0604020202020204" pitchFamily="34" charset="0"/>
              <a:buChar char="•"/>
            </a:pPr>
            <a:r>
              <a:rPr lang="en-US" sz="2800" dirty="0"/>
              <a:t>Activators</a:t>
            </a:r>
          </a:p>
          <a:p>
            <a:pPr marL="285750" indent="-285750">
              <a:buFont typeface="Arial" panose="020B0604020202020204" pitchFamily="34" charset="0"/>
              <a:buChar char="•"/>
            </a:pPr>
            <a:r>
              <a:rPr lang="en-US" sz="2800" dirty="0"/>
              <a:t>Hunters</a:t>
            </a:r>
          </a:p>
        </p:txBody>
      </p:sp>
    </p:spTree>
    <p:extLst>
      <p:ext uri="{BB962C8B-B14F-4D97-AF65-F5344CB8AC3E}">
        <p14:creationId xmlns:p14="http://schemas.microsoft.com/office/powerpoint/2010/main" val="295548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0" y="258070"/>
            <a:ext cx="12191999" cy="830997"/>
          </a:xfrm>
          <a:prstGeom prst="rect">
            <a:avLst/>
          </a:prstGeom>
          <a:noFill/>
        </p:spPr>
        <p:txBody>
          <a:bodyPr wrap="square" rtlCol="0">
            <a:spAutoFit/>
          </a:bodyPr>
          <a:lstStyle/>
          <a:p>
            <a:pPr algn="ctr"/>
            <a:r>
              <a:rPr lang="en-US" sz="4800" b="1" dirty="0"/>
              <a:t>Why would you enjoy hunting POTA activators? </a:t>
            </a:r>
          </a:p>
        </p:txBody>
      </p:sp>
      <p:sp>
        <p:nvSpPr>
          <p:cNvPr id="3" name="TextBox 2">
            <a:extLst>
              <a:ext uri="{FF2B5EF4-FFF2-40B4-BE49-F238E27FC236}">
                <a16:creationId xmlns:a16="http://schemas.microsoft.com/office/drawing/2014/main" id="{15001EF6-50CE-4E02-8812-03BEE64BF8F3}"/>
              </a:ext>
            </a:extLst>
          </p:cNvPr>
          <p:cNvSpPr txBox="1"/>
          <p:nvPr/>
        </p:nvSpPr>
        <p:spPr>
          <a:xfrm>
            <a:off x="453683" y="1251002"/>
            <a:ext cx="879699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t>You are helping another amateur to reach their goals</a:t>
            </a:r>
          </a:p>
          <a:p>
            <a:pPr marL="285750" indent="-285750">
              <a:buFont typeface="Arial" panose="020B0604020202020204" pitchFamily="34" charset="0"/>
              <a:buChar char="•"/>
            </a:pPr>
            <a:r>
              <a:rPr lang="en-US" sz="2800" dirty="0"/>
              <a:t>It’s an easy, short contact - great for new HF operators.</a:t>
            </a:r>
          </a:p>
          <a:p>
            <a:pPr marL="285750" indent="-285750">
              <a:buFont typeface="Arial" panose="020B0604020202020204" pitchFamily="34" charset="0"/>
              <a:buChar char="•"/>
            </a:pPr>
            <a:r>
              <a:rPr lang="en-US" sz="2800" dirty="0"/>
              <a:t>Enjoy the comprehensive stats and awards POTA provides.</a:t>
            </a:r>
          </a:p>
          <a:p>
            <a:pPr marL="285750" indent="-285750">
              <a:buFont typeface="Arial" panose="020B0604020202020204" pitchFamily="34" charset="0"/>
              <a:buChar char="•"/>
            </a:pPr>
            <a:r>
              <a:rPr lang="en-US" sz="2800" dirty="0"/>
              <a:t>It requires no log submissions</a:t>
            </a:r>
          </a:p>
          <a:p>
            <a:pPr marL="285750" indent="-285750">
              <a:buFont typeface="Arial" panose="020B0604020202020204" pitchFamily="34" charset="0"/>
              <a:buChar char="•"/>
            </a:pPr>
            <a:r>
              <a:rPr lang="en-US" sz="2800" dirty="0"/>
              <a:t>It makes you a better operator and keeps your skills sharp.</a:t>
            </a:r>
          </a:p>
          <a:p>
            <a:pPr marL="285750" indent="-285750">
              <a:buFont typeface="Arial" panose="020B0604020202020204" pitchFamily="34" charset="0"/>
              <a:buChar char="•"/>
            </a:pPr>
            <a:r>
              <a:rPr lang="en-US" sz="2800" dirty="0"/>
              <a:t>You will make friends from all over world</a:t>
            </a:r>
          </a:p>
          <a:p>
            <a:pPr marL="285750" indent="-285750">
              <a:buFont typeface="Arial" panose="020B0604020202020204" pitchFamily="34" charset="0"/>
              <a:buChar char="•"/>
            </a:pPr>
            <a:r>
              <a:rPr lang="en-US" sz="2800" dirty="0"/>
              <a:t>You can hunt as much or as little as you want, you do not even have to register to play.</a:t>
            </a:r>
          </a:p>
          <a:p>
            <a:pPr marL="285750" indent="-285750">
              <a:buFont typeface="Arial" panose="020B0604020202020204" pitchFamily="34" charset="0"/>
              <a:buChar char="•"/>
            </a:pPr>
            <a:r>
              <a:rPr lang="en-US" sz="2800" dirty="0"/>
              <a:t>You can help the activators by relaying things like “you have a Park to Park calling” or by spotting when they QSY</a:t>
            </a:r>
          </a:p>
        </p:txBody>
      </p:sp>
    </p:spTree>
    <p:extLst>
      <p:ext uri="{BB962C8B-B14F-4D97-AF65-F5344CB8AC3E}">
        <p14:creationId xmlns:p14="http://schemas.microsoft.com/office/powerpoint/2010/main" val="358491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Hunter Awards</a:t>
            </a:r>
          </a:p>
        </p:txBody>
      </p:sp>
      <p:pic>
        <p:nvPicPr>
          <p:cNvPr id="5" name="Picture 4" descr="Graphical user interface, text, application&#10;&#10;Description automatically generated with medium confidence">
            <a:extLst>
              <a:ext uri="{FF2B5EF4-FFF2-40B4-BE49-F238E27FC236}">
                <a16:creationId xmlns:a16="http://schemas.microsoft.com/office/drawing/2014/main" id="{EF4A74FE-28BF-4BA1-BA04-8609C82F2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56" y="1280158"/>
            <a:ext cx="3732770" cy="2890911"/>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B7D8FCE4-565E-42AE-AC6E-A1C143E7A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905" y="1280158"/>
            <a:ext cx="3752830" cy="2890911"/>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F56490B1-DCFA-403F-98FA-EA1B91E4BE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887" y="3400714"/>
            <a:ext cx="4386018" cy="3386355"/>
          </a:xfrm>
          <a:prstGeom prst="rect">
            <a:avLst/>
          </a:prstGeom>
        </p:spPr>
      </p:pic>
    </p:spTree>
    <p:extLst>
      <p:ext uri="{BB962C8B-B14F-4D97-AF65-F5344CB8AC3E}">
        <p14:creationId xmlns:p14="http://schemas.microsoft.com/office/powerpoint/2010/main" val="123365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222708-A396-4372-B7A8-2B1B9CC02133}"/>
              </a:ext>
            </a:extLst>
          </p:cNvPr>
          <p:cNvSpPr txBox="1"/>
          <p:nvPr/>
        </p:nvSpPr>
        <p:spPr>
          <a:xfrm>
            <a:off x="838201" y="365125"/>
            <a:ext cx="3816095" cy="193807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My POTA Set-Up</a:t>
            </a:r>
          </a:p>
        </p:txBody>
      </p:sp>
      <p:sp>
        <p:nvSpPr>
          <p:cNvPr id="3" name="TextBox 2">
            <a:extLst>
              <a:ext uri="{FF2B5EF4-FFF2-40B4-BE49-F238E27FC236}">
                <a16:creationId xmlns:a16="http://schemas.microsoft.com/office/drawing/2014/main" id="{0F6DAF58-0A6E-BFD7-C610-50DC8E85C5B6}"/>
              </a:ext>
            </a:extLst>
          </p:cNvPr>
          <p:cNvSpPr txBox="1"/>
          <p:nvPr/>
        </p:nvSpPr>
        <p:spPr>
          <a:xfrm>
            <a:off x="910632" y="2482589"/>
            <a:ext cx="3816096" cy="36943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Radio:  </a:t>
            </a:r>
            <a:r>
              <a:rPr lang="en-US" sz="2000" dirty="0" err="1"/>
              <a:t>Yaesu</a:t>
            </a:r>
            <a:r>
              <a:rPr lang="en-US" sz="2000" dirty="0"/>
              <a:t> FT-891</a:t>
            </a:r>
          </a:p>
          <a:p>
            <a:pPr indent="-228600">
              <a:lnSpc>
                <a:spcPct val="90000"/>
              </a:lnSpc>
              <a:spcAft>
                <a:spcPts val="600"/>
              </a:spcAft>
              <a:buFont typeface="Arial" panose="020B0604020202020204" pitchFamily="34" charset="0"/>
              <a:buChar char="•"/>
            </a:pPr>
            <a:r>
              <a:rPr lang="en-US" sz="2000" dirty="0"/>
              <a:t>Antenna:  Wolf River Coil Mini</a:t>
            </a:r>
          </a:p>
          <a:p>
            <a:pPr indent="-228600">
              <a:lnSpc>
                <a:spcPct val="90000"/>
              </a:lnSpc>
              <a:spcAft>
                <a:spcPts val="600"/>
              </a:spcAft>
              <a:buFont typeface="Arial" panose="020B0604020202020204" pitchFamily="34" charset="0"/>
              <a:buChar char="•"/>
            </a:pPr>
            <a:r>
              <a:rPr lang="en-US" sz="2000" dirty="0"/>
              <a:t>Tuner:  LDG Z100+</a:t>
            </a:r>
          </a:p>
          <a:p>
            <a:pPr indent="-228600">
              <a:lnSpc>
                <a:spcPct val="90000"/>
              </a:lnSpc>
              <a:spcAft>
                <a:spcPts val="600"/>
              </a:spcAft>
              <a:buFont typeface="Arial" panose="020B0604020202020204" pitchFamily="34" charset="0"/>
              <a:buChar char="•"/>
            </a:pPr>
            <a:r>
              <a:rPr lang="en-US" sz="2000" dirty="0"/>
              <a:t>Battery:  </a:t>
            </a:r>
            <a:r>
              <a:rPr lang="en-US" sz="2000" dirty="0" err="1"/>
              <a:t>Miady</a:t>
            </a:r>
            <a:r>
              <a:rPr lang="en-US" sz="2000" dirty="0"/>
              <a:t> 16AH LiFePo4</a:t>
            </a:r>
          </a:p>
          <a:p>
            <a:pPr indent="-228600">
              <a:lnSpc>
                <a:spcPct val="90000"/>
              </a:lnSpc>
              <a:spcAft>
                <a:spcPts val="600"/>
              </a:spcAft>
              <a:buFont typeface="Arial" panose="020B0604020202020204" pitchFamily="34" charset="0"/>
              <a:buChar char="•"/>
            </a:pPr>
            <a:r>
              <a:rPr lang="en-US" sz="2000" dirty="0"/>
              <a:t>Log:  HAMRS Android App</a:t>
            </a:r>
          </a:p>
        </p:txBody>
      </p:sp>
      <p:pic>
        <p:nvPicPr>
          <p:cNvPr id="10" name="Picture 9">
            <a:extLst>
              <a:ext uri="{FF2B5EF4-FFF2-40B4-BE49-F238E27FC236}">
                <a16:creationId xmlns:a16="http://schemas.microsoft.com/office/drawing/2014/main" id="{F56490B1-DCFA-403F-98FA-EA1B91E4BED5}"/>
              </a:ext>
            </a:extLst>
          </p:cNvPr>
          <p:cNvPicPr>
            <a:picLocks noChangeAspect="1"/>
          </p:cNvPicPr>
          <p:nvPr/>
        </p:nvPicPr>
        <p:blipFill rotWithShape="1">
          <a:blip r:embed="rId2">
            <a:extLst>
              <a:ext uri="{28A0092B-C50C-407E-A947-70E740481C1C}">
                <a14:useLocalDpi xmlns:a14="http://schemas.microsoft.com/office/drawing/2010/main" val="0"/>
              </a:ext>
            </a:extLst>
          </a:blip>
          <a:srcRect t="12240" r="-1" b="2016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a:extLst>
              <a:ext uri="{FF2B5EF4-FFF2-40B4-BE49-F238E27FC236}">
                <a16:creationId xmlns:a16="http://schemas.microsoft.com/office/drawing/2014/main" id="{EF4A74FE-28BF-4BA1-BA04-8609C82F2E71}"/>
              </a:ext>
            </a:extLst>
          </p:cNvPr>
          <p:cNvPicPr>
            <a:picLocks noChangeAspect="1"/>
          </p:cNvPicPr>
          <p:nvPr/>
        </p:nvPicPr>
        <p:blipFill rotWithShape="1">
          <a:blip r:embed="rId3">
            <a:extLst>
              <a:ext uri="{28A0092B-C50C-407E-A947-70E740481C1C}">
                <a14:useLocalDpi xmlns:a14="http://schemas.microsoft.com/office/drawing/2010/main" val="0"/>
              </a:ext>
            </a:extLst>
          </a:blip>
          <a:srcRect t="36717" b="32619"/>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86055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222708-A396-4372-B7A8-2B1B9CC02133}"/>
              </a:ext>
            </a:extLst>
          </p:cNvPr>
          <p:cNvSpPr txBox="1"/>
          <p:nvPr/>
        </p:nvSpPr>
        <p:spPr>
          <a:xfrm>
            <a:off x="838201" y="36512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Questions?</a:t>
            </a:r>
          </a:p>
        </p:txBody>
      </p:sp>
      <p:sp>
        <p:nvSpPr>
          <p:cNvPr id="3" name="TextBox 2">
            <a:extLst>
              <a:ext uri="{FF2B5EF4-FFF2-40B4-BE49-F238E27FC236}">
                <a16:creationId xmlns:a16="http://schemas.microsoft.com/office/drawing/2014/main" id="{15001EF6-50CE-4E02-8812-03BEE64BF8F3}"/>
              </a:ext>
            </a:extLst>
          </p:cNvPr>
          <p:cNvSpPr txBox="1"/>
          <p:nvPr/>
        </p:nvSpPr>
        <p:spPr>
          <a:xfrm>
            <a:off x="838200" y="2333297"/>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a:t>Join the fun!</a:t>
            </a:r>
          </a:p>
          <a:p>
            <a:pPr marL="285750" indent="-228600">
              <a:lnSpc>
                <a:spcPct val="90000"/>
              </a:lnSpc>
              <a:spcAft>
                <a:spcPts val="600"/>
              </a:spcAft>
              <a:buFont typeface="Arial" panose="020B0604020202020204" pitchFamily="34" charset="0"/>
              <a:buChar char="•"/>
            </a:pPr>
            <a:r>
              <a:rPr lang="en-US" sz="2000">
                <a:hlinkClick r:id="rId2"/>
              </a:rPr>
              <a:t>www.parksontheair.com</a:t>
            </a:r>
            <a:endParaRPr lang="en-US" sz="2000"/>
          </a:p>
          <a:p>
            <a:pPr marL="285750" indent="-228600">
              <a:lnSpc>
                <a:spcPct val="90000"/>
              </a:lnSpc>
              <a:spcAft>
                <a:spcPts val="600"/>
              </a:spcAft>
              <a:buFont typeface="Arial" panose="020B0604020202020204" pitchFamily="34" charset="0"/>
              <a:buChar char="•"/>
            </a:pPr>
            <a:r>
              <a:rPr lang="en-US" sz="2000">
                <a:hlinkClick r:id="rId3"/>
              </a:rPr>
              <a:t>www.facebook.com/groups/parksontheair</a:t>
            </a:r>
            <a:endParaRPr lang="en-US" sz="2000"/>
          </a:p>
          <a:p>
            <a:pPr marL="285750" indent="-228600">
              <a:lnSpc>
                <a:spcPct val="90000"/>
              </a:lnSpc>
              <a:spcAft>
                <a:spcPts val="600"/>
              </a:spcAft>
              <a:buFont typeface="Arial" panose="020B0604020202020204" pitchFamily="34" charset="0"/>
              <a:buChar char="•"/>
            </a:pPr>
            <a:r>
              <a:rPr lang="en-US" sz="2000">
                <a:hlinkClick r:id="rId4"/>
              </a:rPr>
              <a:t>www.parksontheair.slack.com</a:t>
            </a:r>
            <a:endParaRPr lang="en-US" sz="2000"/>
          </a:p>
        </p:txBody>
      </p:sp>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rotWithShape="1">
          <a:blip r:embed="rId5">
            <a:extLst>
              <a:ext uri="{28A0092B-C50C-407E-A947-70E740481C1C}">
                <a14:useLocalDpi xmlns:a14="http://schemas.microsoft.com/office/drawing/2010/main" val="0"/>
              </a:ext>
            </a:extLst>
          </a:blip>
          <a:srcRect l="5569" r="748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6063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12042"/>
            <a:ext cx="8004517" cy="1015663"/>
          </a:xfrm>
          <a:prstGeom prst="rect">
            <a:avLst/>
          </a:prstGeom>
          <a:noFill/>
        </p:spPr>
        <p:txBody>
          <a:bodyPr wrap="square" rtlCol="0">
            <a:spAutoFit/>
          </a:bodyPr>
          <a:lstStyle/>
          <a:p>
            <a:pPr algn="ctr"/>
            <a:r>
              <a:rPr lang="en-US" sz="6000" b="1" dirty="0"/>
              <a:t>What is POTA?</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595560"/>
            <a:ext cx="879699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POTA is a 501(c)3 </a:t>
            </a:r>
            <a:r>
              <a:rPr lang="en-US" sz="2800" dirty="0" err="1"/>
              <a:t>radiosport</a:t>
            </a:r>
            <a:r>
              <a:rPr lang="en-US" sz="2800" dirty="0"/>
              <a:t> program that encourages communications to and portable operations from state, provincial, nationally and internationally managed public lands.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POTA has a large set of references and a short set of rules. We welcome you to join us as an activator, chaser or both!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Very similar to Summits on the Air (SOTA) with a few small differences</a:t>
            </a:r>
          </a:p>
        </p:txBody>
      </p:sp>
    </p:spTree>
    <p:extLst>
      <p:ext uri="{BB962C8B-B14F-4D97-AF65-F5344CB8AC3E}">
        <p14:creationId xmlns:p14="http://schemas.microsoft.com/office/powerpoint/2010/main" val="414396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Who is POTA?</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2443700"/>
            <a:ext cx="879699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POTA started as a small group of USA based dedicated volunteers who created the rules, infrastructure and database. POTA then acquired volunteers to coordinate the call areas and social media. And POTA is growing every day.</a:t>
            </a:r>
          </a:p>
        </p:txBody>
      </p:sp>
    </p:spTree>
    <p:extLst>
      <p:ext uri="{BB962C8B-B14F-4D97-AF65-F5344CB8AC3E}">
        <p14:creationId xmlns:p14="http://schemas.microsoft.com/office/powerpoint/2010/main" val="1846586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1762488" y="355674"/>
            <a:ext cx="8667023" cy="1015663"/>
          </a:xfrm>
          <a:prstGeom prst="rect">
            <a:avLst/>
          </a:prstGeom>
          <a:noFill/>
        </p:spPr>
        <p:txBody>
          <a:bodyPr wrap="square" rtlCol="0">
            <a:spAutoFit/>
          </a:bodyPr>
          <a:lstStyle/>
          <a:p>
            <a:pPr algn="ctr"/>
            <a:r>
              <a:rPr lang="en-US" sz="6000" dirty="0"/>
              <a:t>How to join the POTA fun!</a:t>
            </a:r>
            <a:endParaRPr lang="en-US" sz="6000" b="1" dirty="0"/>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595560"/>
            <a:ext cx="8796997"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Creating an account is fast and easy.</a:t>
            </a:r>
          </a:p>
          <a:p>
            <a:pPr marL="742950" lvl="1" indent="-285750">
              <a:buFont typeface="Arial" panose="020B0604020202020204" pitchFamily="34" charset="0"/>
              <a:buChar char="•"/>
            </a:pPr>
            <a:r>
              <a:rPr lang="en-US" sz="2800" dirty="0">
                <a:hlinkClick r:id="rId3"/>
              </a:rPr>
              <a:t>http://www.parksontheair.com</a:t>
            </a:r>
            <a:endParaRPr lang="en-US" sz="2800" dirty="0"/>
          </a:p>
          <a:p>
            <a:pPr marL="742950" lvl="1" indent="-285750">
              <a:buFont typeface="Arial" panose="020B0604020202020204" pitchFamily="34" charset="0"/>
              <a:buChar char="•"/>
            </a:pPr>
            <a:r>
              <a:rPr lang="en-US" sz="2800" dirty="0"/>
              <a:t>POTA stores no passwords, we authenticate against accounts you already have.</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Select the Dashboard/Login link at parksontheair.com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Email:  </a:t>
            </a:r>
            <a:r>
              <a:rPr lang="en-US" sz="2800" dirty="0">
                <a:hlinkClick r:id="rId4"/>
              </a:rPr>
              <a:t>info@parksontheair.com</a:t>
            </a:r>
            <a:r>
              <a:rPr lang="en-US" sz="2800" dirty="0"/>
              <a:t> if you need assistance</a:t>
            </a:r>
          </a:p>
        </p:txBody>
      </p:sp>
    </p:spTree>
    <p:extLst>
      <p:ext uri="{BB962C8B-B14F-4D97-AF65-F5344CB8AC3E}">
        <p14:creationId xmlns:p14="http://schemas.microsoft.com/office/powerpoint/2010/main" val="100398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FBC59E2-A707-439B-8539-E1CACDD402C6}"/>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8763000" y="3429000"/>
            <a:ext cx="3429000" cy="3429000"/>
          </a:xfrm>
          <a:prstGeom prst="rect">
            <a:avLst/>
          </a:prstGeom>
        </p:spPr>
      </p:pic>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Activators</a:t>
            </a:r>
          </a:p>
        </p:txBody>
      </p:sp>
      <p:sp>
        <p:nvSpPr>
          <p:cNvPr id="3" name="TextBox 2">
            <a:extLst>
              <a:ext uri="{FF2B5EF4-FFF2-40B4-BE49-F238E27FC236}">
                <a16:creationId xmlns:a16="http://schemas.microsoft.com/office/drawing/2014/main" id="{15001EF6-50CE-4E02-8812-03BEE64BF8F3}"/>
              </a:ext>
            </a:extLst>
          </p:cNvPr>
          <p:cNvSpPr txBox="1"/>
          <p:nvPr/>
        </p:nvSpPr>
        <p:spPr>
          <a:xfrm>
            <a:off x="758483" y="1595560"/>
            <a:ext cx="879699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Amateur Radio Operator out in the park</a:t>
            </a:r>
          </a:p>
          <a:p>
            <a:endParaRPr lang="en-US" sz="2800" dirty="0"/>
          </a:p>
          <a:p>
            <a:pPr marL="285750" indent="-285750">
              <a:buFont typeface="Arial" panose="020B0604020202020204" pitchFamily="34" charset="0"/>
              <a:buChar char="•"/>
            </a:pPr>
            <a:r>
              <a:rPr lang="en-US" sz="2800" dirty="0"/>
              <a:t>Choose a reference to put on the air.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Currently the database has</a:t>
            </a:r>
          </a:p>
          <a:p>
            <a:pPr marL="742950" lvl="1" indent="-285750">
              <a:buFont typeface="Arial" panose="020B0604020202020204" pitchFamily="34" charset="0"/>
              <a:buChar char="•"/>
            </a:pPr>
            <a:r>
              <a:rPr lang="en-US" sz="2800" dirty="0"/>
              <a:t>36,370 global references</a:t>
            </a:r>
          </a:p>
          <a:p>
            <a:pPr marL="742950" lvl="1" indent="-285750">
              <a:buFont typeface="Arial" panose="020B0604020202020204" pitchFamily="34" charset="0"/>
              <a:buChar char="•"/>
            </a:pPr>
            <a:r>
              <a:rPr lang="en-US" sz="2800" dirty="0"/>
              <a:t>9,762 references in the United States</a:t>
            </a:r>
          </a:p>
          <a:p>
            <a:pPr marL="742950" lvl="1" indent="-285750">
              <a:buFont typeface="Arial" panose="020B0604020202020204" pitchFamily="34" charset="0"/>
              <a:buChar char="•"/>
            </a:pPr>
            <a:r>
              <a:rPr lang="en-US" sz="2800" dirty="0"/>
              <a:t>187 references in CO</a:t>
            </a:r>
          </a:p>
          <a:p>
            <a:pPr marL="742950" lvl="1" indent="-285750">
              <a:buFont typeface="Arial" panose="020B0604020202020204" pitchFamily="34" charset="0"/>
              <a:buChar char="•"/>
            </a:pPr>
            <a:r>
              <a:rPr lang="en-US" sz="2800" dirty="0"/>
              <a:t>13 references in around the Denver metro area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Find the list and maps at parksontheair.com</a:t>
            </a:r>
          </a:p>
        </p:txBody>
      </p:sp>
    </p:spTree>
    <p:extLst>
      <p:ext uri="{BB962C8B-B14F-4D97-AF65-F5344CB8AC3E}">
        <p14:creationId xmlns:p14="http://schemas.microsoft.com/office/powerpoint/2010/main" val="243826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657225" y="425294"/>
            <a:ext cx="10564957" cy="1015663"/>
          </a:xfrm>
          <a:prstGeom prst="rect">
            <a:avLst/>
          </a:prstGeom>
          <a:noFill/>
        </p:spPr>
        <p:txBody>
          <a:bodyPr wrap="square" rtlCol="0">
            <a:spAutoFit/>
          </a:bodyPr>
          <a:lstStyle/>
          <a:p>
            <a:pPr algn="ctr"/>
            <a:r>
              <a:rPr lang="en-US" sz="6000" b="1" dirty="0"/>
              <a:t>US POTA Map</a:t>
            </a:r>
          </a:p>
        </p:txBody>
      </p:sp>
      <p:pic>
        <p:nvPicPr>
          <p:cNvPr id="5" name="Picture 4">
            <a:extLst>
              <a:ext uri="{FF2B5EF4-FFF2-40B4-BE49-F238E27FC236}">
                <a16:creationId xmlns:a16="http://schemas.microsoft.com/office/drawing/2014/main" id="{8674DE80-8ECA-44D7-8AB9-DC9E725670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70549" y="1440957"/>
            <a:ext cx="9910230" cy="5297468"/>
          </a:xfrm>
          <a:prstGeom prst="rect">
            <a:avLst/>
          </a:prstGeom>
        </p:spPr>
      </p:pic>
    </p:spTree>
    <p:extLst>
      <p:ext uri="{BB962C8B-B14F-4D97-AF65-F5344CB8AC3E}">
        <p14:creationId xmlns:p14="http://schemas.microsoft.com/office/powerpoint/2010/main" val="406222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657225" y="425294"/>
            <a:ext cx="10564957" cy="1015663"/>
          </a:xfrm>
          <a:prstGeom prst="rect">
            <a:avLst/>
          </a:prstGeom>
          <a:noFill/>
        </p:spPr>
        <p:txBody>
          <a:bodyPr wrap="square" rtlCol="0">
            <a:spAutoFit/>
          </a:bodyPr>
          <a:lstStyle/>
          <a:p>
            <a:pPr algn="ctr"/>
            <a:r>
              <a:rPr lang="en-US" sz="6000" b="1" dirty="0"/>
              <a:t>Colorado POTA Map</a:t>
            </a:r>
          </a:p>
        </p:txBody>
      </p:sp>
      <p:pic>
        <p:nvPicPr>
          <p:cNvPr id="5" name="Picture 4">
            <a:extLst>
              <a:ext uri="{FF2B5EF4-FFF2-40B4-BE49-F238E27FC236}">
                <a16:creationId xmlns:a16="http://schemas.microsoft.com/office/drawing/2014/main" id="{8674DE80-8ECA-44D7-8AB9-DC9E725670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10107" y="1440957"/>
            <a:ext cx="6937476" cy="5147581"/>
          </a:xfrm>
          <a:prstGeom prst="rect">
            <a:avLst/>
          </a:prstGeom>
        </p:spPr>
      </p:pic>
    </p:spTree>
    <p:extLst>
      <p:ext uri="{BB962C8B-B14F-4D97-AF65-F5344CB8AC3E}">
        <p14:creationId xmlns:p14="http://schemas.microsoft.com/office/powerpoint/2010/main" val="63335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22708-A396-4372-B7A8-2B1B9CC02133}"/>
              </a:ext>
            </a:extLst>
          </p:cNvPr>
          <p:cNvSpPr txBox="1"/>
          <p:nvPr/>
        </p:nvSpPr>
        <p:spPr>
          <a:xfrm>
            <a:off x="2093741" y="425294"/>
            <a:ext cx="8004517" cy="1015663"/>
          </a:xfrm>
          <a:prstGeom prst="rect">
            <a:avLst/>
          </a:prstGeom>
          <a:noFill/>
        </p:spPr>
        <p:txBody>
          <a:bodyPr wrap="square" rtlCol="0">
            <a:spAutoFit/>
          </a:bodyPr>
          <a:lstStyle/>
          <a:p>
            <a:pPr algn="ctr"/>
            <a:r>
              <a:rPr lang="en-US" sz="6000" b="1" dirty="0"/>
              <a:t>Local POTA </a:t>
            </a:r>
            <a:r>
              <a:rPr lang="en-US" sz="6000" b="1" dirty="0" err="1"/>
              <a:t>Refrences</a:t>
            </a:r>
            <a:endParaRPr lang="en-US" sz="6000" b="1" dirty="0"/>
          </a:p>
        </p:txBody>
      </p:sp>
      <p:pic>
        <p:nvPicPr>
          <p:cNvPr id="5" name="Picture 4" descr="Map&#10;&#10;Description automatically generated">
            <a:extLst>
              <a:ext uri="{FF2B5EF4-FFF2-40B4-BE49-F238E27FC236}">
                <a16:creationId xmlns:a16="http://schemas.microsoft.com/office/drawing/2014/main" id="{8674DE80-8ECA-44D7-8AB9-DC9E72567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 y="1440956"/>
            <a:ext cx="6459191" cy="5038613"/>
          </a:xfrm>
          <a:prstGeom prst="rect">
            <a:avLst/>
          </a:prstGeom>
        </p:spPr>
      </p:pic>
      <p:sp>
        <p:nvSpPr>
          <p:cNvPr id="6" name="TextBox 5">
            <a:extLst>
              <a:ext uri="{FF2B5EF4-FFF2-40B4-BE49-F238E27FC236}">
                <a16:creationId xmlns:a16="http://schemas.microsoft.com/office/drawing/2014/main" id="{E1A4264C-8ECC-4434-A960-CD81924CA5DD}"/>
              </a:ext>
            </a:extLst>
          </p:cNvPr>
          <p:cNvSpPr txBox="1"/>
          <p:nvPr/>
        </p:nvSpPr>
        <p:spPr>
          <a:xfrm>
            <a:off x="7116416" y="1440956"/>
            <a:ext cx="5075584" cy="3970318"/>
          </a:xfrm>
          <a:prstGeom prst="rect">
            <a:avLst/>
          </a:prstGeom>
          <a:noFill/>
        </p:spPr>
        <p:txBody>
          <a:bodyPr wrap="square" rtlCol="0">
            <a:spAutoFit/>
          </a:bodyPr>
          <a:lstStyle/>
          <a:p>
            <a:pPr marL="285750" indent="-285750">
              <a:buFont typeface="Arial" panose="020B0604020202020204" pitchFamily="34" charset="0"/>
              <a:buChar char="•"/>
            </a:pPr>
            <a:r>
              <a:rPr lang="en-US" b="0" i="0" dirty="0">
                <a:effectLst/>
                <a:latin typeface="Helvetica Neue"/>
              </a:rPr>
              <a:t>K-9669: Sawhill Ponds State Wildlife</a:t>
            </a:r>
          </a:p>
          <a:p>
            <a:pPr marL="285750" indent="-285750">
              <a:buFont typeface="Arial" panose="020B0604020202020204" pitchFamily="34" charset="0"/>
              <a:buChar char="•"/>
            </a:pPr>
            <a:r>
              <a:rPr lang="en-US" b="0" i="0" dirty="0">
                <a:effectLst/>
                <a:latin typeface="Helvetica Neue"/>
              </a:rPr>
              <a:t>K-1216: </a:t>
            </a:r>
            <a:r>
              <a:rPr lang="en-US" b="0" i="0" dirty="0" err="1">
                <a:effectLst/>
                <a:latin typeface="Helvetica Neue"/>
              </a:rPr>
              <a:t>AreaEldorado</a:t>
            </a:r>
            <a:r>
              <a:rPr lang="en-US" b="0" i="0" dirty="0">
                <a:effectLst/>
                <a:latin typeface="Helvetica Neue"/>
              </a:rPr>
              <a:t> Canyon State Park</a:t>
            </a:r>
            <a:endParaRPr lang="en-US" dirty="0">
              <a:latin typeface="Roboto" panose="02000000000000000000" pitchFamily="2" charset="0"/>
            </a:endParaRPr>
          </a:p>
          <a:p>
            <a:pPr marL="285750" indent="-285750">
              <a:buFont typeface="Arial" panose="020B0604020202020204" pitchFamily="34" charset="0"/>
              <a:buChar char="•"/>
            </a:pPr>
            <a:r>
              <a:rPr lang="en-US" b="0" i="0" dirty="0">
                <a:effectLst/>
                <a:latin typeface="Helvetica Neue"/>
              </a:rPr>
              <a:t>K-1209: Barr Lake State Park</a:t>
            </a:r>
            <a:endParaRPr lang="en-US" dirty="0">
              <a:latin typeface="Roboto" panose="02000000000000000000" pitchFamily="2" charset="0"/>
            </a:endParaRPr>
          </a:p>
          <a:p>
            <a:pPr marL="285750" indent="-285750">
              <a:buFont typeface="Arial" panose="020B0604020202020204" pitchFamily="34" charset="0"/>
              <a:buChar char="•"/>
            </a:pPr>
            <a:r>
              <a:rPr lang="en-US" b="0" i="0" dirty="0">
                <a:effectLst/>
                <a:latin typeface="Helvetica Neue"/>
              </a:rPr>
              <a:t>K-1219: Golden Gate Canyon State Park</a:t>
            </a:r>
            <a:endParaRPr lang="en-US" dirty="0">
              <a:latin typeface="Roboto" panose="02000000000000000000" pitchFamily="2" charset="0"/>
            </a:endParaRPr>
          </a:p>
          <a:p>
            <a:pPr marL="285750" indent="-285750">
              <a:buFont typeface="Arial" panose="020B0604020202020204" pitchFamily="34" charset="0"/>
              <a:buChar char="•"/>
            </a:pPr>
            <a:r>
              <a:rPr lang="en-US" b="0" i="0" dirty="0">
                <a:effectLst/>
                <a:latin typeface="Roboto" panose="02000000000000000000" pitchFamily="2" charset="0"/>
              </a:rPr>
              <a:t>K-0225: </a:t>
            </a:r>
            <a:r>
              <a:rPr lang="en-US" b="0" i="0" dirty="0">
                <a:effectLst/>
                <a:latin typeface="Helvetica Neue"/>
              </a:rPr>
              <a:t>Rocky Flats National Wildlife Refuge</a:t>
            </a:r>
          </a:p>
          <a:p>
            <a:pPr marL="285750" indent="-285750">
              <a:buFont typeface="Arial" panose="020B0604020202020204" pitchFamily="34" charset="0"/>
              <a:buChar char="•"/>
            </a:pPr>
            <a:r>
              <a:rPr lang="en-US" dirty="0">
                <a:latin typeface="Helvetica Neue"/>
              </a:rPr>
              <a:t>K-0227: </a:t>
            </a:r>
            <a:r>
              <a:rPr lang="en-US" b="0" i="0" dirty="0">
                <a:effectLst/>
                <a:latin typeface="Helvetica Neue"/>
              </a:rPr>
              <a:t>Two Ponds National Wildlife Refuge</a:t>
            </a:r>
            <a:endParaRPr lang="en-US" dirty="0">
              <a:latin typeface="Helvetica Neue"/>
            </a:endParaRPr>
          </a:p>
          <a:p>
            <a:pPr marL="285750" indent="-285750">
              <a:buFont typeface="Arial" panose="020B0604020202020204" pitchFamily="34" charset="0"/>
              <a:buChar char="•"/>
            </a:pPr>
            <a:r>
              <a:rPr lang="en-US" b="0" i="0" dirty="0">
                <a:effectLst/>
                <a:latin typeface="Helvetica Neue"/>
              </a:rPr>
              <a:t>K</a:t>
            </a:r>
            <a:r>
              <a:rPr lang="en-US" dirty="0">
                <a:latin typeface="Helvetica Neue"/>
              </a:rPr>
              <a:t>-0226: </a:t>
            </a:r>
            <a:r>
              <a:rPr lang="en-US" b="0" i="0" dirty="0">
                <a:effectLst/>
                <a:latin typeface="Helvetica Neue"/>
              </a:rPr>
              <a:t>Rocky Mountain Arsenal National Wildlife Refuge</a:t>
            </a:r>
            <a:endParaRPr lang="en-US" dirty="0">
              <a:latin typeface="Helvetica Neue"/>
            </a:endParaRPr>
          </a:p>
          <a:p>
            <a:pPr marL="285750" indent="-285750">
              <a:buFont typeface="Arial" panose="020B0604020202020204" pitchFamily="34" charset="0"/>
              <a:buChar char="•"/>
            </a:pPr>
            <a:r>
              <a:rPr lang="en-US" b="0" i="0" dirty="0">
                <a:effectLst/>
                <a:latin typeface="Helvetica Neue"/>
              </a:rPr>
              <a:t>K-9613: Bergen Peak State Wildlife Area</a:t>
            </a:r>
          </a:p>
          <a:p>
            <a:pPr marL="285750" indent="-285750">
              <a:buFont typeface="Arial" panose="020B0604020202020204" pitchFamily="34" charset="0"/>
              <a:buChar char="•"/>
            </a:pPr>
            <a:r>
              <a:rPr lang="en-US" dirty="0">
                <a:latin typeface="Helvetica Neue"/>
              </a:rPr>
              <a:t>K-1213: </a:t>
            </a:r>
            <a:r>
              <a:rPr lang="en-US" b="0" i="0" dirty="0">
                <a:effectLst/>
                <a:latin typeface="Helvetica Neue"/>
              </a:rPr>
              <a:t>Cherry Creek State Park</a:t>
            </a:r>
          </a:p>
          <a:p>
            <a:pPr marL="285750" indent="-285750">
              <a:buFont typeface="Arial" panose="020B0604020202020204" pitchFamily="34" charset="0"/>
              <a:buChar char="•"/>
            </a:pPr>
            <a:r>
              <a:rPr lang="en-US" b="0" i="0" dirty="0">
                <a:effectLst/>
                <a:latin typeface="Helvetica Neue"/>
              </a:rPr>
              <a:t>K-1244: Staunton State Park</a:t>
            </a:r>
            <a:endParaRPr lang="en-US" dirty="0">
              <a:latin typeface="Roboto" panose="02000000000000000000" pitchFamily="2" charset="0"/>
            </a:endParaRPr>
          </a:p>
          <a:p>
            <a:pPr marL="285750" indent="-285750">
              <a:buFont typeface="Arial" panose="020B0604020202020204" pitchFamily="34" charset="0"/>
              <a:buChar char="•"/>
            </a:pPr>
            <a:r>
              <a:rPr lang="en-US" b="0" i="0" dirty="0">
                <a:effectLst/>
                <a:latin typeface="Roboto" panose="02000000000000000000" pitchFamily="2" charset="0"/>
              </a:rPr>
              <a:t>K-1212: </a:t>
            </a:r>
            <a:r>
              <a:rPr lang="en-US" b="0" i="0" dirty="0">
                <a:effectLst/>
                <a:latin typeface="Helvetica Neue"/>
              </a:rPr>
              <a:t>Chatfield State Park</a:t>
            </a:r>
          </a:p>
          <a:p>
            <a:pPr marL="285750" indent="-285750">
              <a:buFont typeface="Arial" panose="020B0604020202020204" pitchFamily="34" charset="0"/>
              <a:buChar char="•"/>
            </a:pPr>
            <a:r>
              <a:rPr lang="en-US" dirty="0">
                <a:latin typeface="Helvetica Neue"/>
              </a:rPr>
              <a:t>K-1238: </a:t>
            </a:r>
            <a:r>
              <a:rPr lang="en-US" b="0" i="0" dirty="0">
                <a:effectLst/>
                <a:latin typeface="Helvetica Neue"/>
              </a:rPr>
              <a:t>Roxborough State Park</a:t>
            </a:r>
          </a:p>
          <a:p>
            <a:pPr marL="285750" indent="-285750">
              <a:buFont typeface="Arial" panose="020B0604020202020204" pitchFamily="34" charset="0"/>
              <a:buChar char="•"/>
            </a:pPr>
            <a:r>
              <a:rPr lang="en-US" dirty="0">
                <a:latin typeface="Helvetica Neue"/>
              </a:rPr>
              <a:t>K-1211: </a:t>
            </a:r>
            <a:r>
              <a:rPr lang="en-US" b="0" i="0" dirty="0">
                <a:effectLst/>
                <a:latin typeface="Helvetica Neue"/>
              </a:rPr>
              <a:t>Castlewood Canyon State Park</a:t>
            </a:r>
          </a:p>
        </p:txBody>
      </p:sp>
    </p:spTree>
    <p:extLst>
      <p:ext uri="{BB962C8B-B14F-4D97-AF65-F5344CB8AC3E}">
        <p14:creationId xmlns:p14="http://schemas.microsoft.com/office/powerpoint/2010/main" val="741898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103</TotalTime>
  <Words>1231</Words>
  <Application>Microsoft Office PowerPoint</Application>
  <PresentationFormat>Widescreen</PresentationFormat>
  <Paragraphs>140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 Neue</vt:lpstr>
      <vt:lpstr>Lato</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melvin5</dc:creator>
  <cp:lastModifiedBy>james melvin5</cp:lastModifiedBy>
  <cp:revision>13</cp:revision>
  <dcterms:created xsi:type="dcterms:W3CDTF">2022-07-17T22:50:23Z</dcterms:created>
  <dcterms:modified xsi:type="dcterms:W3CDTF">2022-07-18T22:17:55Z</dcterms:modified>
</cp:coreProperties>
</file>